
<file path=[Content_Types].xml><?xml version="1.0" encoding="utf-8"?>
<Types xmlns="http://schemas.openxmlformats.org/package/2006/content-types">
  <Override PartName="/ppt/slides/slide12.xml" ContentType="application/vnd.openxmlformats-officedocument.presentationml.slide+xml"/>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35.xml" ContentType="application/vnd.openxmlformats-officedocument.presentationml.slide+xml"/>
  <Override PartName="/ppt/slides/slide42.xml" ContentType="application/vnd.openxmlformats-officedocument.presentationml.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5.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wmf" ContentType="image/x-wmf"/>
  <Override PartName="/ppt/slides/slide25.xml" ContentType="application/vnd.openxmlformats-officedocument.presentationml.slide+xml"/>
  <Override PartName="/ppt/slides/slide13.xml" ContentType="application/vnd.openxmlformats-officedocument.presentationml.slide+xml"/>
  <Override PartName="/ppt/slides/slide40.xml" ContentType="application/vnd.openxmlformats-officedocument.presentationml.slide+xml"/>
  <Override PartName="/ppt/slides/slide14.xml" ContentType="application/vnd.openxmlformats-officedocument.presentationml.slide+xml"/>
  <Override PartName="/ppt/slides/slide34.xml" ContentType="application/vnd.openxmlformats-officedocument.presentationml.slide+xml"/>
  <Override PartName="/ppt/slides/slide4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43.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37.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Layouts/slideLayout12.xml" ContentType="application/vnd.openxmlformats-officedocument.presentationml.slideLayout+xml"/>
  <Override PartName="/ppt/slides/slide19.xml" ContentType="application/vnd.openxmlformats-officedocument.presentationml.slide+xml"/>
  <Override PartName="/ppt/slides/slide41.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58" r:id="rId3"/>
    <p:sldId id="257" r:id="rId4"/>
    <p:sldId id="277" r:id="rId5"/>
    <p:sldId id="278" r:id="rId6"/>
    <p:sldId id="260" r:id="rId7"/>
    <p:sldId id="279" r:id="rId8"/>
    <p:sldId id="280" r:id="rId9"/>
    <p:sldId id="261" r:id="rId10"/>
    <p:sldId id="281" r:id="rId11"/>
    <p:sldId id="282" r:id="rId12"/>
    <p:sldId id="262" r:id="rId13"/>
    <p:sldId id="283" r:id="rId14"/>
    <p:sldId id="284" r:id="rId15"/>
    <p:sldId id="263" r:id="rId16"/>
    <p:sldId id="285" r:id="rId17"/>
    <p:sldId id="286" r:id="rId18"/>
    <p:sldId id="264" r:id="rId19"/>
    <p:sldId id="265" r:id="rId20"/>
    <p:sldId id="287" r:id="rId21"/>
    <p:sldId id="288" r:id="rId22"/>
    <p:sldId id="266" r:id="rId23"/>
    <p:sldId id="267" r:id="rId24"/>
    <p:sldId id="289" r:id="rId25"/>
    <p:sldId id="290" r:id="rId26"/>
    <p:sldId id="268" r:id="rId27"/>
    <p:sldId id="269" r:id="rId28"/>
    <p:sldId id="291" r:id="rId29"/>
    <p:sldId id="292" r:id="rId30"/>
    <p:sldId id="293" r:id="rId31"/>
    <p:sldId id="270" r:id="rId32"/>
    <p:sldId id="271" r:id="rId33"/>
    <p:sldId id="294" r:id="rId34"/>
    <p:sldId id="295" r:id="rId35"/>
    <p:sldId id="296" r:id="rId36"/>
    <p:sldId id="272" r:id="rId37"/>
    <p:sldId id="273" r:id="rId38"/>
    <p:sldId id="297" r:id="rId39"/>
    <p:sldId id="298" r:id="rId40"/>
    <p:sldId id="299" r:id="rId41"/>
    <p:sldId id="274" r:id="rId42"/>
    <p:sldId id="275" r:id="rId43"/>
    <p:sldId id="276" r:id="rId44"/>
    <p:sldId id="300" r:id="rId45"/>
    <p:sldId id="259" r:id="rId4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407" autoAdjust="0"/>
    <p:restoredTop sz="94660"/>
  </p:normalViewPr>
  <p:slideViewPr>
    <p:cSldViewPr snapToObjects="1">
      <p:cViewPr varScale="1">
        <p:scale>
          <a:sx n="91" d="100"/>
          <a:sy n="91" d="100"/>
        </p:scale>
        <p:origin x="-856"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theme" Target="theme/theme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viewProps" Target="viewProps.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35" Type="http://schemas.openxmlformats.org/officeDocument/2006/relationships/slide" Target="slides/slide34.xml"/><Relationship Id="rId51" Type="http://schemas.openxmlformats.org/officeDocument/2006/relationships/tableStyles" Target="tableStyles.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printerSettings" Target="printerSettings/printerSettings1.bin"/><Relationship Id="rId48" Type="http://schemas.openxmlformats.org/officeDocument/2006/relationships/presProps" Target="presProps.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1461247"/>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0" y="4953000"/>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4114800" y="1572768"/>
            <a:ext cx="4910328" cy="2130552"/>
          </a:xfrm>
        </p:spPr>
        <p:txBody>
          <a:bodyPr vert="horz" lIns="91440" tIns="45720" rIns="91440" bIns="45720" rtlCol="0" anchor="b" anchorCtr="0">
            <a:normAutofit/>
          </a:bodyPr>
          <a:lstStyle>
            <a:lvl1pPr algn="r" defTabSz="914400" rtl="0" eaLnBrk="1" latinLnBrk="0" hangingPunct="1">
              <a:spcBef>
                <a:spcPct val="0"/>
              </a:spcBef>
              <a:buNone/>
              <a:defRPr sz="4800" b="1" kern="1200">
                <a:solidFill>
                  <a:schemeClr val="tx1"/>
                </a:solidFill>
                <a:effectLst>
                  <a:outerShdw blurRad="50800" dist="50800" dir="2700000" algn="tl" rotWithShape="0">
                    <a:schemeClr val="bg1">
                      <a:alpha val="3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114800" y="3711388"/>
            <a:ext cx="4910328" cy="886968"/>
          </a:xfrm>
        </p:spPr>
        <p:txBody>
          <a:bodyPr vert="horz" lIns="91440" tIns="45720" rIns="91440" bIns="45720" rtlCol="0">
            <a:normAutofit/>
          </a:bodyPr>
          <a:lstStyle>
            <a:lvl1pPr marL="0" indent="0" algn="r" defTabSz="914400" rtl="0" eaLnBrk="1" latinLnBrk="0" hangingPunct="1">
              <a:spcBef>
                <a:spcPct val="20000"/>
              </a:spcBef>
              <a:buClr>
                <a:schemeClr val="accent1"/>
              </a:buClr>
              <a:buSzPct val="90000"/>
              <a:buFont typeface="Wingdings" pitchFamily="2" charset="2"/>
              <a:buNone/>
              <a:defRPr sz="2400" b="1" kern="1200">
                <a:solidFill>
                  <a:schemeClr val="tx1">
                    <a:tint val="75000"/>
                  </a:schemeClr>
                </a:solidFill>
                <a:effectLst>
                  <a:outerShdw blurRad="50800" dist="50800" dir="2700000" algn="tl" rotWithShape="0">
                    <a:schemeClr val="bg1">
                      <a:alpha val="3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4D87D73A-B4EB-CA4B-955A-2D9E4988A510}" type="datetimeFigureOut">
              <a:rPr lang="en-US" smtClean="0"/>
              <a:pPr/>
              <a:t>7/1/09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999B55-EDC2-FA47-87B5-32006B3FC1C1}" type="slidenum">
              <a:rPr lang="en-US" smtClean="0"/>
              <a:pPr/>
              <a:t>‹#›</a:t>
            </a:fld>
            <a:endParaRPr lang="en-US"/>
          </a:p>
        </p:txBody>
      </p:sp>
      <p:sp>
        <p:nvSpPr>
          <p:cNvPr id="20" name="Oval 19"/>
          <p:cNvSpPr>
            <a:spLocks noChangeAspect="1"/>
          </p:cNvSpPr>
          <p:nvPr/>
        </p:nvSpPr>
        <p:spPr>
          <a:xfrm>
            <a:off x="121024" y="85165"/>
            <a:ext cx="4433047" cy="4433047"/>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4" name="Oval 33"/>
          <p:cNvSpPr/>
          <p:nvPr/>
        </p:nvSpPr>
        <p:spPr>
          <a:xfrm>
            <a:off x="179294" y="112058"/>
            <a:ext cx="4201255" cy="4201255"/>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5" name="Oval 34"/>
          <p:cNvSpPr/>
          <p:nvPr/>
        </p:nvSpPr>
        <p:spPr>
          <a:xfrm>
            <a:off x="264460" y="138952"/>
            <a:ext cx="3988777" cy="4056383"/>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Oval 36"/>
          <p:cNvSpPr/>
          <p:nvPr/>
        </p:nvSpPr>
        <p:spPr>
          <a:xfrm>
            <a:off x="264460" y="138953"/>
            <a:ext cx="3897026" cy="3897026"/>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127000" dist="63500" dir="162000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bg>
      <p:bgRef idx="1003">
        <a:schemeClr val="bg2"/>
      </p:bgRef>
    </p:bg>
    <p:spTree>
      <p:nvGrpSpPr>
        <p:cNvPr id="1" name=""/>
        <p:cNvGrpSpPr/>
        <p:nvPr/>
      </p:nvGrpSpPr>
      <p:grpSpPr>
        <a:xfrm>
          <a:off x="0" y="0"/>
          <a:ext cx="0" cy="0"/>
          <a:chOff x="0" y="0"/>
          <a:chExt cx="0" cy="0"/>
        </a:xfrm>
      </p:grpSpPr>
      <p:grpSp>
        <p:nvGrpSpPr>
          <p:cNvPr id="9" name="Group 8"/>
          <p:cNvGrpSpPr/>
          <p:nvPr/>
        </p:nvGrpSpPr>
        <p:grpSpPr>
          <a:xfrm>
            <a:off x="0" y="1178859"/>
            <a:ext cx="9144000" cy="45291"/>
            <a:chOff x="0" y="1613647"/>
            <a:chExt cx="9144000" cy="45291"/>
          </a:xfrm>
        </p:grpSpPr>
        <p:cxnSp>
          <p:nvCxnSpPr>
            <p:cNvPr id="10" name="Straight Connector 9"/>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0" y="5715000"/>
            <a:ext cx="9144000" cy="45291"/>
            <a:chOff x="0" y="1613647"/>
            <a:chExt cx="9144000" cy="45291"/>
          </a:xfrm>
        </p:grpSpPr>
        <p:cxnSp>
          <p:nvCxnSpPr>
            <p:cNvPr id="13" name="Straight Connector 12"/>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457200" y="1524000"/>
            <a:ext cx="3581400" cy="1252538"/>
          </a:xfrm>
        </p:spPr>
        <p:txBody>
          <a:bodyPr anchor="b">
            <a:normAutofit/>
          </a:bodyPr>
          <a:lstStyle>
            <a:lvl1pPr algn="l">
              <a:defRPr sz="3600" b="1"/>
            </a:lvl1pPr>
          </a:lstStyle>
          <a:p>
            <a:r>
              <a:rPr lang="en-US" smtClean="0"/>
              <a:t>Click to edit Master title style</a:t>
            </a:r>
            <a:endParaRPr/>
          </a:p>
        </p:txBody>
      </p:sp>
      <p:sp>
        <p:nvSpPr>
          <p:cNvPr id="4" name="Text Placeholder 3"/>
          <p:cNvSpPr>
            <a:spLocks noGrp="1"/>
          </p:cNvSpPr>
          <p:nvPr>
            <p:ph type="body" sz="half" idx="2"/>
          </p:nvPr>
        </p:nvSpPr>
        <p:spPr>
          <a:xfrm>
            <a:off x="457200" y="2895600"/>
            <a:ext cx="3581400" cy="2438400"/>
          </a:xfrm>
        </p:spPr>
        <p:txBody>
          <a:bodyPr>
            <a:normAutofit/>
          </a:bodyPr>
          <a:lstStyle>
            <a:lvl1pPr marL="0" indent="0" algn="l">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7D73A-B4EB-CA4B-955A-2D9E4988A510}" type="datetimeFigureOut">
              <a:rPr lang="en-US" smtClean="0"/>
              <a:pPr/>
              <a:t>7/1/09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999B55-EDC2-FA47-87B5-32006B3FC1C1}" type="slidenum">
              <a:rPr lang="en-US" smtClean="0"/>
              <a:pPr/>
              <a:t>‹#›</a:t>
            </a:fld>
            <a:endParaRPr lang="en-US"/>
          </a:p>
        </p:txBody>
      </p:sp>
      <p:sp>
        <p:nvSpPr>
          <p:cNvPr id="8" name="Oval 7"/>
          <p:cNvSpPr>
            <a:spLocks noChangeAspect="1"/>
          </p:cNvSpPr>
          <p:nvPr/>
        </p:nvSpPr>
        <p:spPr>
          <a:xfrm>
            <a:off x="4285131" y="1116106"/>
            <a:ext cx="4724400" cy="4724400"/>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Picture Placeholder 2"/>
          <p:cNvSpPr>
            <a:spLocks noGrp="1"/>
          </p:cNvSpPr>
          <p:nvPr>
            <p:ph type="pic" idx="1"/>
          </p:nvPr>
        </p:nvSpPr>
        <p:spPr>
          <a:xfrm>
            <a:off x="4473386" y="1148001"/>
            <a:ext cx="4434840" cy="4434987"/>
          </a:xfrm>
          <a:prstGeom prst="ellipse">
            <a:avLst/>
          </a:prstGeom>
          <a:effectLst>
            <a:innerShdw blurRad="63500" dist="50800" dir="18900000">
              <a:prstClr val="black">
                <a:alpha val="30000"/>
              </a:prstClr>
            </a:innerShdw>
          </a:effectLst>
        </p:spPr>
        <p:txBody>
          <a:bodyPr vert="horz" lIns="91440" tIns="45720" rIns="91440" bIns="45720" rtlCol="0">
            <a:normAutofit/>
          </a:bodyPr>
          <a:lstStyle>
            <a:lvl1pPr marL="342900" indent="-342900" algn="r" defTabSz="914400" rtl="0" eaLnBrk="1" latinLnBrk="0" hangingPunct="1">
              <a:spcBef>
                <a:spcPct val="20000"/>
              </a:spcBef>
              <a:buClr>
                <a:schemeClr val="accent1"/>
              </a:buClr>
              <a:buSzPct val="90000"/>
              <a:buFont typeface="Wingdings" pitchFamily="2" charset="2"/>
              <a:buNone/>
              <a:defRPr sz="18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D87D73A-B4EB-CA4B-955A-2D9E4988A510}" type="datetimeFigureOut">
              <a:rPr lang="en-US" smtClean="0"/>
              <a:pPr/>
              <a:t>7/1/09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999B55-EDC2-FA47-87B5-32006B3FC1C1}" type="slidenum">
              <a:rPr lang="en-US" smtClean="0"/>
              <a:pPr/>
              <a:t>‹#›</a:t>
            </a:fld>
            <a:endParaRPr lang="en-US"/>
          </a:p>
        </p:txBody>
      </p:sp>
      <p:grpSp>
        <p:nvGrpSpPr>
          <p:cNvPr id="7" name="Group 6"/>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6500" y="609600"/>
            <a:ext cx="1587500" cy="55165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57200" y="609600"/>
            <a:ext cx="6629400" cy="551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7556499" y="6356350"/>
            <a:ext cx="1148229" cy="365125"/>
          </a:xfrm>
        </p:spPr>
        <p:txBody>
          <a:bodyPr/>
          <a:lstStyle/>
          <a:p>
            <a:fld id="{4D87D73A-B4EB-CA4B-955A-2D9E4988A510}" type="datetimeFigureOut">
              <a:rPr lang="en-US" smtClean="0"/>
              <a:pPr/>
              <a:t>7/1/09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999B55-EDC2-FA47-87B5-32006B3FC1C1}" type="slidenum">
              <a:rPr lang="en-US" smtClean="0"/>
              <a:pPr/>
              <a:t>‹#›</a:t>
            </a:fld>
            <a:endParaRPr lang="en-US"/>
          </a:p>
        </p:txBody>
      </p:sp>
      <p:grpSp>
        <p:nvGrpSpPr>
          <p:cNvPr id="7" name="Group 6"/>
          <p:cNvGrpSpPr/>
          <p:nvPr/>
        </p:nvGrpSpPr>
        <p:grpSpPr>
          <a:xfrm rot="5400000">
            <a:off x="4065260" y="3406355"/>
            <a:ext cx="6858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D87D73A-B4EB-CA4B-955A-2D9E4988A510}" type="datetimeFigureOut">
              <a:rPr lang="en-US" smtClean="0"/>
              <a:pPr/>
              <a:t>7/1/09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999B55-EDC2-FA47-87B5-32006B3FC1C1}" type="slidenum">
              <a:rPr lang="en-US" smtClean="0"/>
              <a:pPr/>
              <a:t>‹#›</a:t>
            </a:fld>
            <a:endParaRPr lang="en-US"/>
          </a:p>
        </p:txBody>
      </p:sp>
      <p:grpSp>
        <p:nvGrpSpPr>
          <p:cNvPr id="7" name="Group 10"/>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bg>
      <p:bgRef idx="1002">
        <a:schemeClr val="bg2"/>
      </p:bgRef>
    </p:bg>
    <p:spTree>
      <p:nvGrpSpPr>
        <p:cNvPr id="1" name=""/>
        <p:cNvGrpSpPr/>
        <p:nvPr/>
      </p:nvGrpSpPr>
      <p:grpSpPr>
        <a:xfrm>
          <a:off x="0" y="0"/>
          <a:ext cx="0" cy="0"/>
          <a:chOff x="0" y="0"/>
          <a:chExt cx="0" cy="0"/>
        </a:xfrm>
      </p:grpSpPr>
      <p:grpSp>
        <p:nvGrpSpPr>
          <p:cNvPr id="6" name="Group 6"/>
          <p:cNvGrpSpPr/>
          <p:nvPr/>
        </p:nvGrpSpPr>
        <p:grpSpPr>
          <a:xfrm>
            <a:off x="0" y="1461247"/>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Group 9"/>
          <p:cNvGrpSpPr/>
          <p:nvPr/>
        </p:nvGrpSpPr>
        <p:grpSpPr>
          <a:xfrm>
            <a:off x="0" y="4953000"/>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5365376" y="1573306"/>
            <a:ext cx="3653117" cy="2133600"/>
          </a:xfrm>
        </p:spPr>
        <p:txBody>
          <a:bodyPr anchor="b" anchorCtr="0"/>
          <a:lstStyle>
            <a:lvl1pPr algn="r">
              <a:defRPr/>
            </a:lvl1pPr>
          </a:lstStyle>
          <a:p>
            <a:r>
              <a:rPr lang="en-US" smtClean="0"/>
              <a:t>Click to edit Master title style</a:t>
            </a:r>
            <a:endParaRPr/>
          </a:p>
        </p:txBody>
      </p:sp>
      <p:sp>
        <p:nvSpPr>
          <p:cNvPr id="3" name="Subtitle 2"/>
          <p:cNvSpPr>
            <a:spLocks noGrp="1"/>
          </p:cNvSpPr>
          <p:nvPr>
            <p:ph type="subTitle" idx="1"/>
          </p:nvPr>
        </p:nvSpPr>
        <p:spPr>
          <a:xfrm>
            <a:off x="5365376" y="3998259"/>
            <a:ext cx="3653117" cy="883024"/>
          </a:xfrm>
        </p:spPr>
        <p:txBody>
          <a:bodyPr/>
          <a:lstStyle>
            <a:lvl1pPr marL="0" indent="0" algn="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4D87D73A-B4EB-CA4B-955A-2D9E4988A510}" type="datetimeFigureOut">
              <a:rPr lang="en-US" smtClean="0"/>
              <a:pPr/>
              <a:t>7/1/09</a:t>
            </a:fld>
            <a:endParaRPr lang="en-US"/>
          </a:p>
        </p:txBody>
      </p:sp>
      <p:sp>
        <p:nvSpPr>
          <p:cNvPr id="5" name="Footer Placeholder 4"/>
          <p:cNvSpPr>
            <a:spLocks noGrp="1"/>
          </p:cNvSpPr>
          <p:nvPr>
            <p:ph type="ftr" sz="quarter" idx="11"/>
          </p:nvPr>
        </p:nvSpPr>
        <p:spPr>
          <a:xfrm>
            <a:off x="3124200" y="6356350"/>
            <a:ext cx="2895600" cy="365125"/>
          </a:xfrm>
        </p:spPr>
        <p:txBody>
          <a:bodyPr/>
          <a:lstStyle>
            <a:lvl1pPr algn="ctr">
              <a:defRPr/>
            </a:lvl1pPr>
          </a:lstStyle>
          <a:p>
            <a:endParaRPr lang="en-US"/>
          </a:p>
        </p:txBody>
      </p:sp>
      <p:sp>
        <p:nvSpPr>
          <p:cNvPr id="16" name="Oval 15"/>
          <p:cNvSpPr>
            <a:spLocks noChangeAspect="1"/>
          </p:cNvSpPr>
          <p:nvPr/>
        </p:nvSpPr>
        <p:spPr>
          <a:xfrm>
            <a:off x="134471" y="685800"/>
            <a:ext cx="5268049" cy="5268049"/>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p:cNvSpPr/>
          <p:nvPr/>
        </p:nvSpPr>
        <p:spPr>
          <a:xfrm>
            <a:off x="229676" y="712694"/>
            <a:ext cx="4983480" cy="4983480"/>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Picture Placeholder 24"/>
          <p:cNvSpPr>
            <a:spLocks noGrp="1"/>
          </p:cNvSpPr>
          <p:nvPr>
            <p:ph type="pic" sz="quarter" idx="13"/>
          </p:nvPr>
        </p:nvSpPr>
        <p:spPr>
          <a:xfrm>
            <a:off x="241232" y="716992"/>
            <a:ext cx="4906459" cy="4852935"/>
          </a:xfrm>
          <a:prstGeom prst="ellipse">
            <a:avLst/>
          </a:prstGeom>
          <a:effectLst>
            <a:innerShdw blurRad="63500" dist="50800" dir="16200000">
              <a:prstClr val="black">
                <a:alpha val="30000"/>
              </a:prstClr>
            </a:innerShdw>
          </a:effectLst>
        </p:spPr>
        <p:txBody>
          <a:bodyPr>
            <a:normAutofit/>
          </a:bodyPr>
          <a:lstStyle>
            <a:lvl1pPr algn="r">
              <a:buNone/>
              <a:defRPr sz="1800"/>
            </a:lvl1pPr>
          </a:lstStyle>
          <a:p>
            <a:r>
              <a:rPr lang="en-US" smtClean="0"/>
              <a:t>Click icon to add picture</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33600"/>
            <a:ext cx="8228013" cy="1362075"/>
          </a:xfrm>
        </p:spPr>
        <p:txBody>
          <a:bodyPr anchor="b" anchorCtr="0">
            <a:normAutofit/>
          </a:bodyPr>
          <a:lstStyle>
            <a:lvl1pPr algn="ctr">
              <a:defRPr sz="48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29013"/>
            <a:ext cx="8228013" cy="1347787"/>
          </a:xfrm>
        </p:spPr>
        <p:txBody>
          <a:bodyPr anchor="t" anchorCtr="0"/>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87D73A-B4EB-CA4B-955A-2D9E4988A510}" type="datetimeFigureOut">
              <a:rPr lang="en-US" smtClean="0"/>
              <a:pPr/>
              <a:t>7/1/09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999B55-EDC2-FA47-87B5-32006B3FC1C1}" type="slidenum">
              <a:rPr lang="en-US" smtClean="0"/>
              <a:pPr/>
              <a:t>‹#›</a:t>
            </a:fld>
            <a:endParaRPr lang="en-US"/>
          </a:p>
        </p:txBody>
      </p:sp>
      <p:grpSp>
        <p:nvGrpSpPr>
          <p:cNvPr id="7" name="Group 7"/>
          <p:cNvGrpSpPr/>
          <p:nvPr/>
        </p:nvGrpSpPr>
        <p:grpSpPr>
          <a:xfrm>
            <a:off x="0" y="1447800"/>
            <a:ext cx="9144000" cy="45291"/>
            <a:chOff x="0" y="1613647"/>
            <a:chExt cx="9144000" cy="45291"/>
          </a:xfrm>
        </p:grpSpPr>
        <p:cxnSp>
          <p:nvCxnSpPr>
            <p:cNvPr id="9" name="Straight Connector 8"/>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oup 10"/>
          <p:cNvGrpSpPr/>
          <p:nvPr/>
        </p:nvGrpSpPr>
        <p:grpSpPr>
          <a:xfrm>
            <a:off x="0" y="4939553"/>
            <a:ext cx="9144000" cy="45291"/>
            <a:chOff x="0" y="1613647"/>
            <a:chExt cx="9144000" cy="45291"/>
          </a:xfrm>
        </p:grpSpPr>
        <p:cxnSp>
          <p:nvCxnSpPr>
            <p:cNvPr id="12" name="Straight Connector 11"/>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57200" y="2057401"/>
            <a:ext cx="3931920" cy="398032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4880" y="2057401"/>
            <a:ext cx="3931920" cy="398032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D87D73A-B4EB-CA4B-955A-2D9E4988A510}" type="datetimeFigureOut">
              <a:rPr lang="en-US" smtClean="0"/>
              <a:pPr/>
              <a:t>7/1/09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999B55-EDC2-FA47-87B5-32006B3FC1C1}" type="slidenum">
              <a:rPr lang="en-US" smtClean="0"/>
              <a:pPr/>
              <a:t>‹#›</a:t>
            </a:fld>
            <a:endParaRPr lang="en-US"/>
          </a:p>
        </p:txBody>
      </p:sp>
      <p:grpSp>
        <p:nvGrpSpPr>
          <p:cNvPr id="8" name="Group 16"/>
          <p:cNvGrpSpPr/>
          <p:nvPr/>
        </p:nvGrpSpPr>
        <p:grpSpPr>
          <a:xfrm>
            <a:off x="0" y="1584169"/>
            <a:ext cx="9144000" cy="45291"/>
            <a:chOff x="0" y="1613647"/>
            <a:chExt cx="9144000" cy="45291"/>
          </a:xfrm>
        </p:grpSpPr>
        <p:cxnSp>
          <p:nvCxnSpPr>
            <p:cNvPr id="18" name="Straight Connector 1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0" y="1584169"/>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14600"/>
            <a:ext cx="3931920" cy="3523129"/>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488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514600"/>
            <a:ext cx="3931920" cy="3523129"/>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4D87D73A-B4EB-CA4B-955A-2D9E4988A510}" type="datetimeFigureOut">
              <a:rPr lang="en-US" smtClean="0"/>
              <a:pPr/>
              <a:t>7/1/09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C999B55-EDC2-FA47-87B5-32006B3FC1C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D87D73A-B4EB-CA4B-955A-2D9E4988A510}" type="datetimeFigureOut">
              <a:rPr lang="en-US" smtClean="0"/>
              <a:pPr/>
              <a:t>7/1/09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999B55-EDC2-FA47-87B5-32006B3FC1C1}" type="slidenum">
              <a:rPr lang="en-US" smtClean="0"/>
              <a:pPr/>
              <a:t>‹#›</a:t>
            </a:fld>
            <a:endParaRPr lang="en-US"/>
          </a:p>
        </p:txBody>
      </p:sp>
      <p:grpSp>
        <p:nvGrpSpPr>
          <p:cNvPr id="6" name="Group 6"/>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7D73A-B4EB-CA4B-955A-2D9E4988A510}" type="datetimeFigureOut">
              <a:rPr lang="en-US" smtClean="0"/>
              <a:pPr/>
              <a:t>7/1/09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C999B55-EDC2-FA47-87B5-32006B3FC1C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199" y="658906"/>
            <a:ext cx="3602039" cy="1162050"/>
          </a:xfrm>
        </p:spPr>
        <p:txBody>
          <a:bodyPr anchor="b">
            <a:normAutofit/>
          </a:bodyPr>
          <a:lstStyle>
            <a:lvl1pPr algn="ctr">
              <a:defRPr sz="3600" b="1"/>
            </a:lvl1pPr>
          </a:lstStyle>
          <a:p>
            <a:r>
              <a:rPr lang="en-US" smtClean="0"/>
              <a:t>Click to edit Master title style</a:t>
            </a:r>
            <a:endParaRPr/>
          </a:p>
        </p:txBody>
      </p:sp>
      <p:sp>
        <p:nvSpPr>
          <p:cNvPr id="3" name="Content Placeholder 2"/>
          <p:cNvSpPr>
            <a:spLocks noGrp="1"/>
          </p:cNvSpPr>
          <p:nvPr>
            <p:ph idx="1"/>
          </p:nvPr>
        </p:nvSpPr>
        <p:spPr>
          <a:xfrm>
            <a:off x="4473388" y="273051"/>
            <a:ext cx="4206240" cy="577850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199" y="1905001"/>
            <a:ext cx="3602039" cy="3733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7D73A-B4EB-CA4B-955A-2D9E4988A510}" type="datetimeFigureOut">
              <a:rPr lang="en-US" smtClean="0"/>
              <a:pPr/>
              <a:t>7/1/09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999B55-EDC2-FA47-87B5-32006B3FC1C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457200" y="2057401"/>
            <a:ext cx="8229600" cy="3962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571129"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87D73A-B4EB-CA4B-955A-2D9E4988A510}" type="datetimeFigureOut">
              <a:rPr lang="en-US" smtClean="0"/>
              <a:pPr/>
              <a:t>7/1/09</a:t>
            </a:fld>
            <a:endParaRPr lang="en-US"/>
          </a:p>
        </p:txBody>
      </p:sp>
      <p:sp>
        <p:nvSpPr>
          <p:cNvPr id="5" name="Footer Placeholder 4"/>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2C999B55-EDC2-FA47-87B5-32006B3FC1C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Lst>
  <p:txStyles>
    <p:titleStyle>
      <a:lvl1pPr algn="ctr" defTabSz="914400" rtl="0" eaLnBrk="1" latinLnBrk="0" hangingPunct="1">
        <a:spcBef>
          <a:spcPct val="0"/>
        </a:spcBef>
        <a:buNone/>
        <a:defRPr sz="4800" b="1" kern="1200">
          <a:solidFill>
            <a:schemeClr val="tx1"/>
          </a:solidFill>
          <a:effectLst>
            <a:outerShdw blurRad="50800" dist="50800" dir="2700000" algn="tl" rotWithShape="0">
              <a:schemeClr val="bg1">
                <a:alpha val="30000"/>
              </a:scheme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90000"/>
        <a:buFont typeface="Wingdings" pitchFamily="2" charset="2"/>
        <a:buChar char=""/>
        <a:defRPr sz="24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685800" indent="-336550" algn="l" defTabSz="914400" rtl="0" eaLnBrk="1" latinLnBrk="0" hangingPunct="1">
        <a:spcBef>
          <a:spcPct val="20000"/>
        </a:spcBef>
        <a:buClr>
          <a:schemeClr val="accent2"/>
        </a:buClr>
        <a:buSzPct val="90000"/>
        <a:buFont typeface="Wingdings" pitchFamily="2" charset="2"/>
        <a:buChar char=""/>
        <a:defRPr sz="2200" b="1" kern="1200">
          <a:solidFill>
            <a:schemeClr val="tx1"/>
          </a:solidFill>
          <a:effectLst>
            <a:outerShdw blurRad="50800" dist="50800" dir="2700000" algn="tl" rotWithShape="0">
              <a:schemeClr val="bg1">
                <a:alpha val="30000"/>
              </a:schemeClr>
            </a:outerShdw>
          </a:effectLst>
          <a:latin typeface="+mn-lt"/>
          <a:ea typeface="+mn-ea"/>
          <a:cs typeface="+mn-cs"/>
        </a:defRPr>
      </a:lvl2pPr>
      <a:lvl3pPr marL="1035050" indent="-349250" algn="l" defTabSz="914400" rtl="0" eaLnBrk="1" latinLnBrk="0" hangingPunct="1">
        <a:spcBef>
          <a:spcPct val="20000"/>
        </a:spcBef>
        <a:buClr>
          <a:schemeClr val="accent1"/>
        </a:buClr>
        <a:buSzPct val="90000"/>
        <a:buFont typeface="Wingdings" pitchFamily="2" charset="2"/>
        <a:buChar char=""/>
        <a:defRPr sz="2000" b="1" kern="1200">
          <a:solidFill>
            <a:schemeClr val="tx1"/>
          </a:solidFill>
          <a:effectLst>
            <a:outerShdw blurRad="50800" dist="50800" dir="2700000" algn="tl" rotWithShape="0">
              <a:schemeClr val="bg1">
                <a:alpha val="30000"/>
              </a:schemeClr>
            </a:outerShdw>
          </a:effectLst>
          <a:latin typeface="+mn-lt"/>
          <a:ea typeface="+mn-ea"/>
          <a:cs typeface="+mn-cs"/>
        </a:defRPr>
      </a:lvl3pPr>
      <a:lvl4pPr marL="1371600" indent="-336550" algn="l" defTabSz="914400" rtl="0" eaLnBrk="1" latinLnBrk="0" hangingPunct="1">
        <a:spcBef>
          <a:spcPct val="20000"/>
        </a:spcBef>
        <a:buClr>
          <a:schemeClr val="accent2"/>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4pPr>
      <a:lvl5pPr marL="1720850" indent="-349250" algn="l" defTabSz="914400" rtl="0" eaLnBrk="1" latinLnBrk="0" hangingPunct="1">
        <a:spcBef>
          <a:spcPct val="20000"/>
        </a:spcBef>
        <a:buClr>
          <a:schemeClr val="accent1"/>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5.xml"/><Relationship Id="rId3" Type="http://schemas.openxmlformats.org/officeDocument/2006/relationships/image" Target="../media/image9.png"/><Relationship Id="rId1" Type="http://schemas.openxmlformats.org/officeDocument/2006/relationships/video" Target="file://localhost/Users/Veronica/Music/iTunes/iTunes%20Music/Bob%20Dylan/The%20Essential%20Bob%20Dylan%20%5BDisc%201%5D/1-01%20Blowin'%20In%20The%20Wind.mp3" TargetMode="Externa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5.xml"/><Relationship Id="rId3" Type="http://schemas.openxmlformats.org/officeDocument/2006/relationships/image" Target="../media/image10.png"/><Relationship Id="rId1" Type="http://schemas.openxmlformats.org/officeDocument/2006/relationships/video" Target="file://localhost/Users/Veronica/Desktop/1960%20Video%20Clips/Kennedy%20addresses%20the%20nation%20on%20the%20Cuban%20Missile%20.mov"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4" Type="http://schemas.openxmlformats.org/officeDocument/2006/relationships/image" Target="../media/image9.png"/><Relationship Id="rId1" Type="http://schemas.openxmlformats.org/officeDocument/2006/relationships/video" Target="file://localhost/Users/Veronica/Music/iTunes/iTunes%20Music/Unknown%20Artist/Unknown%20Album/MLKDream_64kb.mp3" TargetMode="External"/><Relationship Id="rId2" Type="http://schemas.openxmlformats.org/officeDocument/2006/relationships/slideLayout" Target="../slideLayouts/slideLayout5.xml"/><Relationship Id="rId3" Type="http://schemas.openxmlformats.org/officeDocument/2006/relationships/image" Target="../media/image11.jpeg"/><Relationship Id="rId5" Type="http://schemas.openxmlformats.org/officeDocument/2006/relationships/image" Target="../media/image12.jpeg"/></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5.xml"/><Relationship Id="rId3" Type="http://schemas.openxmlformats.org/officeDocument/2006/relationships/image" Target="../media/image9.png"/><Relationship Id="rId1" Type="http://schemas.openxmlformats.org/officeDocument/2006/relationships/video" Target="file://localhost/Users/Veronica/Music/iTunes/iTunes%20Music/Compilations/Meet%20The%20Beatles!/01%20I%20Want%20To%20Hold%20Your%20Hand.m4a" TargetMode="Externa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image" Target="../media/image14.png"/><Relationship Id="rId1" Type="http://schemas.openxmlformats.org/officeDocument/2006/relationships/video" Target="file://localhost/Users/Veronica/Desktop/1960%20Video%20Clips/Gulf%20of%20Tonkin%20Resolution%20(Britannica.com).mp4"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4" Type="http://schemas.openxmlformats.org/officeDocument/2006/relationships/image" Target="../media/image17.jpeg"/><Relationship Id="rId1" Type="http://schemas.openxmlformats.org/officeDocument/2006/relationships/slideLayout" Target="../slideLayouts/slideLayout2.xml"/><Relationship Id="rId2" Type="http://schemas.openxmlformats.org/officeDocument/2006/relationships/image" Target="../media/image15.jpeg"/><Relationship Id="rId3" Type="http://schemas.openxmlformats.org/officeDocument/2006/relationships/image" Target="../media/image16.jpeg"/><Relationship Id="rId5" Type="http://schemas.openxmlformats.org/officeDocument/2006/relationships/image" Target="../media/image18.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image" Target="../media/image19.png"/><Relationship Id="rId1" Type="http://schemas.openxmlformats.org/officeDocument/2006/relationships/video" Target="file://localhost/Users/Veronica/Desktop/1960%20Video%20Clips/Bob%20Dylan%20-%20Maggies%20Farm%20Live%20Newport%20Folk%20Festiva.mov"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4" Type="http://schemas.openxmlformats.org/officeDocument/2006/relationships/image" Target="../media/image22.jpeg"/><Relationship Id="rId1" Type="http://schemas.openxmlformats.org/officeDocument/2006/relationships/slideLayout" Target="../slideLayouts/slideLayout2.xml"/><Relationship Id="rId2" Type="http://schemas.openxmlformats.org/officeDocument/2006/relationships/image" Target="../media/image20.jpeg"/><Relationship Id="rId3" Type="http://schemas.openxmlformats.org/officeDocument/2006/relationships/image" Target="../media/image21.jpeg"/></Relationships>
</file>

<file path=ppt/slides/_rels/slide25.xml.rels><?xml version="1.0" encoding="UTF-8" standalone="yes"?>
<Relationships xmlns="http://schemas.openxmlformats.org/package/2006/relationships"><Relationship Id="rId4" Type="http://schemas.openxmlformats.org/officeDocument/2006/relationships/image" Target="../media/image24.png"/><Relationship Id="rId1" Type="http://schemas.openxmlformats.org/officeDocument/2006/relationships/video" Target="file://localhost/Users/Veronica/Desktop/1960%20Video%20Clips/Bobby%20Seale%20The%20Black%20Panther%20Partys%20Ten%20Point%20Pro.mov" TargetMode="External"/><Relationship Id="rId2" Type="http://schemas.openxmlformats.org/officeDocument/2006/relationships/slideLayout" Target="../slideLayouts/slideLayout2.xml"/><Relationship Id="rId3" Type="http://schemas.openxmlformats.org/officeDocument/2006/relationships/image" Target="../media/image23.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image" Target="../media/image9.png"/><Relationship Id="rId1" Type="http://schemas.openxmlformats.org/officeDocument/2006/relationships/video" Target="file://localhost/Users/Veronica/Music/iTunes/iTunes%20Music/Unknown%20Artist/Unknown%20Album/Martin%20Luther%20King%20Why%20I%20Am%20Opposed%20to%20the%20War%20in.mp3" TargetMode="Externa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image" Target="../media/image9.png"/><Relationship Id="rId1" Type="http://schemas.openxmlformats.org/officeDocument/2006/relationships/video" Target="file://localhost/Users/Veronica/Music/iTunes/iTunes%20Music/Various%20Artists/JerryTown%20Vol.%201/15%20San%20Francisco%20(Be%20Sure%20to%20Wear%20Some%20Flowers%20in%20Your%20Hair).mp3"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jpeg"/><Relationship Id="rId3" Type="http://schemas.openxmlformats.org/officeDocument/2006/relationships/image" Target="../media/image2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image" Target="../media/image27.png"/><Relationship Id="rId1" Type="http://schemas.openxmlformats.org/officeDocument/2006/relationships/video" Target="file://localhost/Users/Veronica/Desktop/1960%20Video%20Clips/Walter%20Cronkite%201968.mov" TargetMode="Externa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image" Target="../media/image28.png"/><Relationship Id="rId1" Type="http://schemas.openxmlformats.org/officeDocument/2006/relationships/video" Target="file://localhost/Users/Veronica/Desktop/1960%20Video%20Clips/1968%20King%20Assassination%20Report%20CBS%20News.mov" TargetMode="External"/></Relationships>
</file>

<file path=ppt/slides/_rels/slide35.xml.rels><?xml version="1.0" encoding="UTF-8" standalone="yes"?>
<Relationships xmlns="http://schemas.openxmlformats.org/package/2006/relationships"><Relationship Id="rId4" Type="http://schemas.openxmlformats.org/officeDocument/2006/relationships/image" Target="../media/image31.jpeg"/><Relationship Id="rId1" Type="http://schemas.openxmlformats.org/officeDocument/2006/relationships/slideLayout" Target="../slideLayouts/slideLayout2.xml"/><Relationship Id="rId2" Type="http://schemas.openxmlformats.org/officeDocument/2006/relationships/image" Target="../media/image29.jpeg"/><Relationship Id="rId3" Type="http://schemas.openxmlformats.org/officeDocument/2006/relationships/image" Target="../media/image30.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image" Target="../media/image32.png"/><Relationship Id="rId1" Type="http://schemas.openxmlformats.org/officeDocument/2006/relationships/video" Target="file://localhost/Users/Veronica/Desktop/1960%20Video%20Clips/The_Man_on_the_Moon.asf"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5.xml"/><Relationship Id="rId3" Type="http://schemas.openxmlformats.org/officeDocument/2006/relationships/image" Target="../media/image5.png"/><Relationship Id="rId1" Type="http://schemas.openxmlformats.org/officeDocument/2006/relationships/video" Target="file://localhost/Users/Veronica/Desktop/1960%20Video%20Clips/JFK%20vs.%20Nixon%20-%20the%201960%20debates%20CC.mov" TargetMode="External"/></Relationships>
</file>

<file path=ppt/slides/_rels/slide4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image" Target="../media/image6.png"/><Relationship Id="rId1" Type="http://schemas.openxmlformats.org/officeDocument/2006/relationships/video" Target="file://localhost/Users/Veronica/Desktop/1960%20Video%20Clips/Woolworth%20Lunch%20Counter.mov"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image" Target="../media/image7.png"/><Relationship Id="rId1" Type="http://schemas.openxmlformats.org/officeDocument/2006/relationships/video" Target="file://localhost/Users/Veronica/Desktop/1960%20Video%20Clips/Cuba%20%20Bay%20Of%20Pigs.mov"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1960’s</a:t>
            </a:r>
            <a:endParaRPr lang="en-US" dirty="0"/>
          </a:p>
        </p:txBody>
      </p:sp>
      <p:sp>
        <p:nvSpPr>
          <p:cNvPr id="3" name="Subtitle 2"/>
          <p:cNvSpPr>
            <a:spLocks noGrp="1"/>
          </p:cNvSpPr>
          <p:nvPr>
            <p:ph type="subTitle" idx="1"/>
          </p:nvPr>
        </p:nvSpPr>
        <p:spPr/>
        <p:txBody>
          <a:bodyPr/>
          <a:lstStyle/>
          <a:p>
            <a:r>
              <a:rPr lang="en-US" dirty="0" smtClean="0"/>
              <a:t>A Time of War, Protest, &amp; Change</a:t>
            </a:r>
            <a:endParaRPr lang="en-US" dirty="0"/>
          </a:p>
        </p:txBody>
      </p:sp>
      <p:pic>
        <p:nvPicPr>
          <p:cNvPr id="6" name="Picture 5"/>
          <p:cNvPicPr>
            <a:picLocks noChangeAspect="1"/>
          </p:cNvPicPr>
          <p:nvPr/>
        </p:nvPicPr>
        <p:blipFill>
          <a:blip r:embed="rId2"/>
          <a:stretch>
            <a:fillRect/>
          </a:stretch>
        </p:blipFill>
        <p:spPr>
          <a:xfrm>
            <a:off x="0" y="0"/>
            <a:ext cx="4685117" cy="459835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1143000"/>
          </a:xfrm>
        </p:spPr>
        <p:txBody>
          <a:bodyPr>
            <a:normAutofit fontScale="90000"/>
          </a:bodyPr>
          <a:lstStyle/>
          <a:p>
            <a:r>
              <a:rPr lang="en-US" dirty="0" err="1" smtClean="0"/>
              <a:t>Blowin</a:t>
            </a:r>
            <a:r>
              <a:rPr lang="en-US" dirty="0" smtClean="0"/>
              <a:t>’ in the Wind by Bob Dylan</a:t>
            </a:r>
            <a:endParaRPr lang="en-US" dirty="0"/>
          </a:p>
        </p:txBody>
      </p:sp>
      <p:sp>
        <p:nvSpPr>
          <p:cNvPr id="5" name="Content Placeholder 4"/>
          <p:cNvSpPr>
            <a:spLocks noGrp="1"/>
          </p:cNvSpPr>
          <p:nvPr>
            <p:ph sz="half" idx="1"/>
          </p:nvPr>
        </p:nvSpPr>
        <p:spPr>
          <a:xfrm>
            <a:off x="228600" y="2057401"/>
            <a:ext cx="8686799" cy="4329578"/>
          </a:xfrm>
        </p:spPr>
        <p:txBody>
          <a:bodyPr numCol="2">
            <a:noAutofit/>
          </a:bodyPr>
          <a:lstStyle/>
          <a:p>
            <a:pPr>
              <a:buNone/>
            </a:pPr>
            <a:r>
              <a:rPr lang="en-US" sz="1400" dirty="0" smtClean="0"/>
              <a:t>How many roads must a man walk down</a:t>
            </a:r>
          </a:p>
          <a:p>
            <a:pPr>
              <a:buNone/>
            </a:pPr>
            <a:r>
              <a:rPr lang="en-US" sz="1400" dirty="0" smtClean="0"/>
              <a:t>Before you call him a man?</a:t>
            </a:r>
          </a:p>
          <a:p>
            <a:pPr>
              <a:buNone/>
            </a:pPr>
            <a:r>
              <a:rPr lang="en-US" sz="1400" dirty="0" smtClean="0"/>
              <a:t>Yes, 'n' how many seas must a white dove sail</a:t>
            </a:r>
          </a:p>
          <a:p>
            <a:pPr>
              <a:buNone/>
            </a:pPr>
            <a:r>
              <a:rPr lang="en-US" sz="1400" dirty="0" smtClean="0"/>
              <a:t>Before she sleeps in the sand?</a:t>
            </a:r>
          </a:p>
          <a:p>
            <a:pPr>
              <a:buNone/>
            </a:pPr>
            <a:r>
              <a:rPr lang="en-US" sz="1400" dirty="0" smtClean="0"/>
              <a:t>Yes, 'n' how many times must the cannon balls fly</a:t>
            </a:r>
          </a:p>
          <a:p>
            <a:pPr>
              <a:buNone/>
            </a:pPr>
            <a:r>
              <a:rPr lang="en-US" sz="1400" dirty="0" smtClean="0"/>
              <a:t>Before they're forever banned?</a:t>
            </a:r>
          </a:p>
          <a:p>
            <a:pPr>
              <a:buNone/>
            </a:pPr>
            <a:r>
              <a:rPr lang="en-US" sz="1400" dirty="0" smtClean="0"/>
              <a:t>The answer, my friend, is </a:t>
            </a:r>
            <a:r>
              <a:rPr lang="en-US" sz="1400" dirty="0" err="1" smtClean="0"/>
              <a:t>blowin</a:t>
            </a:r>
            <a:r>
              <a:rPr lang="en-US" sz="1400" dirty="0" smtClean="0"/>
              <a:t>' in the wind,</a:t>
            </a:r>
          </a:p>
          <a:p>
            <a:pPr>
              <a:buNone/>
            </a:pPr>
            <a:r>
              <a:rPr lang="en-US" sz="1400" dirty="0" smtClean="0"/>
              <a:t>The answer is </a:t>
            </a:r>
            <a:r>
              <a:rPr lang="en-US" sz="1400" dirty="0" err="1" smtClean="0"/>
              <a:t>blowin</a:t>
            </a:r>
            <a:r>
              <a:rPr lang="en-US" sz="1400" dirty="0" smtClean="0"/>
              <a:t>' in the wind.</a:t>
            </a:r>
          </a:p>
          <a:p>
            <a:pPr>
              <a:buNone/>
            </a:pPr>
            <a:endParaRPr lang="en-US" sz="1400" dirty="0" smtClean="0"/>
          </a:p>
          <a:p>
            <a:pPr>
              <a:buNone/>
            </a:pPr>
            <a:r>
              <a:rPr lang="en-US" sz="1400" dirty="0" smtClean="0"/>
              <a:t>How many years can a mountain exist</a:t>
            </a:r>
          </a:p>
          <a:p>
            <a:pPr>
              <a:buNone/>
            </a:pPr>
            <a:r>
              <a:rPr lang="en-US" sz="1400" dirty="0" smtClean="0"/>
              <a:t>Before it's washed to the sea?</a:t>
            </a:r>
          </a:p>
          <a:p>
            <a:pPr>
              <a:buNone/>
            </a:pPr>
            <a:r>
              <a:rPr lang="en-US" sz="1400" dirty="0" smtClean="0"/>
              <a:t>Yes, 'n' how many years can some people exist</a:t>
            </a:r>
          </a:p>
          <a:p>
            <a:pPr>
              <a:buNone/>
            </a:pPr>
            <a:r>
              <a:rPr lang="en-US" sz="1400" dirty="0" smtClean="0"/>
              <a:t>Before they're allowed to be free?</a:t>
            </a:r>
          </a:p>
          <a:p>
            <a:pPr>
              <a:buNone/>
            </a:pPr>
            <a:r>
              <a:rPr lang="en-US" sz="1400" dirty="0" smtClean="0"/>
              <a:t>Yes, 'n' how many times can a man turn his head,</a:t>
            </a:r>
          </a:p>
          <a:p>
            <a:pPr>
              <a:buNone/>
            </a:pPr>
            <a:r>
              <a:rPr lang="en-US" sz="1400" dirty="0" smtClean="0"/>
              <a:t>Pretending he just doesn't see?</a:t>
            </a:r>
          </a:p>
          <a:p>
            <a:pPr>
              <a:buNone/>
            </a:pPr>
            <a:r>
              <a:rPr lang="en-US" sz="1400" dirty="0" smtClean="0"/>
              <a:t>The answer, my friend, is </a:t>
            </a:r>
            <a:r>
              <a:rPr lang="en-US" sz="1400" dirty="0" err="1" smtClean="0"/>
              <a:t>blowin</a:t>
            </a:r>
            <a:r>
              <a:rPr lang="en-US" sz="1400" dirty="0" smtClean="0"/>
              <a:t>' in the wind,</a:t>
            </a:r>
          </a:p>
          <a:p>
            <a:pPr>
              <a:buNone/>
            </a:pPr>
            <a:r>
              <a:rPr lang="en-US" sz="1400" dirty="0" smtClean="0"/>
              <a:t>The answer is </a:t>
            </a:r>
            <a:r>
              <a:rPr lang="en-US" sz="1400" dirty="0" err="1" smtClean="0"/>
              <a:t>blowin</a:t>
            </a:r>
            <a:r>
              <a:rPr lang="en-US" sz="1400" dirty="0" smtClean="0"/>
              <a:t>' in the wind.</a:t>
            </a:r>
          </a:p>
          <a:p>
            <a:pPr>
              <a:buNone/>
            </a:pPr>
            <a:endParaRPr lang="en-US" sz="1400" dirty="0" smtClean="0"/>
          </a:p>
          <a:p>
            <a:pPr>
              <a:buNone/>
            </a:pPr>
            <a:r>
              <a:rPr lang="en-US" sz="1400" dirty="0" smtClean="0"/>
              <a:t>How many times must a man look up</a:t>
            </a:r>
          </a:p>
          <a:p>
            <a:pPr>
              <a:buNone/>
            </a:pPr>
            <a:r>
              <a:rPr lang="en-US" sz="1400" dirty="0" smtClean="0"/>
              <a:t>Before he can see the sky?</a:t>
            </a:r>
          </a:p>
          <a:p>
            <a:pPr>
              <a:buNone/>
            </a:pPr>
            <a:r>
              <a:rPr lang="en-US" sz="1400" dirty="0" smtClean="0"/>
              <a:t>Yes, 'n' how many ears must one man have</a:t>
            </a:r>
          </a:p>
          <a:p>
            <a:pPr>
              <a:buNone/>
            </a:pPr>
            <a:r>
              <a:rPr lang="en-US" sz="1400" dirty="0" smtClean="0"/>
              <a:t>Before he can hear people cry?</a:t>
            </a:r>
          </a:p>
          <a:p>
            <a:pPr>
              <a:buNone/>
            </a:pPr>
            <a:r>
              <a:rPr lang="en-US" sz="1400" dirty="0" smtClean="0"/>
              <a:t>Yes, 'n' how many deaths will it take till he knows</a:t>
            </a:r>
          </a:p>
          <a:p>
            <a:pPr>
              <a:buNone/>
            </a:pPr>
            <a:r>
              <a:rPr lang="en-US" sz="1400" dirty="0" smtClean="0"/>
              <a:t>That too many people have died?</a:t>
            </a:r>
          </a:p>
          <a:p>
            <a:pPr>
              <a:buNone/>
            </a:pPr>
            <a:r>
              <a:rPr lang="en-US" sz="1400" dirty="0" smtClean="0"/>
              <a:t>The answer, my friend, is </a:t>
            </a:r>
            <a:r>
              <a:rPr lang="en-US" sz="1400" dirty="0" err="1" smtClean="0"/>
              <a:t>blowin</a:t>
            </a:r>
            <a:r>
              <a:rPr lang="en-US" sz="1400" dirty="0" smtClean="0"/>
              <a:t>' in the wind,</a:t>
            </a:r>
          </a:p>
          <a:p>
            <a:pPr>
              <a:buNone/>
            </a:pPr>
            <a:r>
              <a:rPr lang="en-US" sz="1400" dirty="0" smtClean="0"/>
              <a:t>The answer is </a:t>
            </a:r>
            <a:r>
              <a:rPr lang="en-US" sz="1400" dirty="0" err="1" smtClean="0"/>
              <a:t>blowin</a:t>
            </a:r>
            <a:r>
              <a:rPr lang="en-US" sz="1400" dirty="0" smtClean="0"/>
              <a:t>' in the wind.</a:t>
            </a:r>
            <a:endParaRPr lang="en-US" sz="1400" dirty="0"/>
          </a:p>
        </p:txBody>
      </p:sp>
      <p:pic>
        <p:nvPicPr>
          <p:cNvPr id="8" name="1-01 Blowin' In The Wind.mp3">
            <a:hlinkClick r:id="" action="ppaction://media"/>
          </p:cNvPr>
          <p:cNvPicPr/>
          <p:nvPr>
            <p:ph sz="half" idx="2"/>
            <a:videoFile r:link="rId1"/>
          </p:nvPr>
        </p:nvPicPr>
        <p:blipFill>
          <a:blip r:embed="rId3"/>
          <a:stretch>
            <a:fillRect/>
          </a:stretch>
        </p:blipFill>
        <p:spPr>
          <a:xfrm>
            <a:off x="5257800" y="5339229"/>
            <a:ext cx="1524000" cy="698500"/>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p:cTn id="7" fill="hold" display="0">
                  <p:stCondLst>
                    <p:cond delay="indefinite"/>
                  </p:stCondLst>
                  <p:endCondLst>
                    <p:cond evt="onNext" delay="0">
                      <p:tgtEl>
                        <p:sldTgt/>
                      </p:tgtEl>
                    </p:cond>
                    <p:cond evt="onPrev" delay="0">
                      <p:tgtEl>
                        <p:sldTgt/>
                      </p:tgtEl>
                    </p:cond>
                  </p:endCondLst>
                </p:cTn>
                <p:tgtEl>
                  <p:spTgt spid="8"/>
                </p:tgtEl>
              </p:cMediaNode>
            </p:video>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Cuban Missile Crisis</a:t>
            </a:r>
            <a:endParaRPr lang="en-US" dirty="0"/>
          </a:p>
        </p:txBody>
      </p:sp>
      <p:sp>
        <p:nvSpPr>
          <p:cNvPr id="3" name="Content Placeholder 2"/>
          <p:cNvSpPr>
            <a:spLocks noGrp="1"/>
          </p:cNvSpPr>
          <p:nvPr>
            <p:ph sz="half" idx="1"/>
          </p:nvPr>
        </p:nvSpPr>
        <p:spPr/>
        <p:txBody>
          <a:bodyPr/>
          <a:lstStyle/>
          <a:p>
            <a:r>
              <a:rPr lang="en-US" dirty="0" smtClean="0"/>
              <a:t>President Kennedy addresses the nation on the Cuban Missile Crisis</a:t>
            </a:r>
            <a:endParaRPr lang="en-US" dirty="0"/>
          </a:p>
        </p:txBody>
      </p:sp>
      <p:pic>
        <p:nvPicPr>
          <p:cNvPr id="5" name="Kennedy addresses the nation on the Cuban Missile .mov">
            <a:hlinkClick r:id="" action="ppaction://media"/>
          </p:cNvPr>
          <p:cNvPicPr/>
          <p:nvPr>
            <p:ph sz="half" idx="2"/>
            <a:videoFile r:link="rId1"/>
          </p:nvPr>
        </p:nvPicPr>
        <p:blipFill>
          <a:blip r:embed="rId3"/>
          <a:stretch>
            <a:fillRect/>
          </a:stretch>
        </p:blipFill>
        <p:spPr>
          <a:xfrm>
            <a:off x="4728130" y="2018202"/>
            <a:ext cx="3958669" cy="3045130"/>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of the Sixties</a:t>
            </a:r>
            <a:endParaRPr lang="en-US" dirty="0"/>
          </a:p>
        </p:txBody>
      </p:sp>
      <p:sp>
        <p:nvSpPr>
          <p:cNvPr id="3" name="Content Placeholder 2"/>
          <p:cNvSpPr>
            <a:spLocks noGrp="1"/>
          </p:cNvSpPr>
          <p:nvPr>
            <p:ph idx="1"/>
          </p:nvPr>
        </p:nvSpPr>
        <p:spPr>
          <a:xfrm>
            <a:off x="457200" y="1828800"/>
            <a:ext cx="8229600" cy="4800599"/>
          </a:xfrm>
        </p:spPr>
        <p:txBody>
          <a:bodyPr>
            <a:normAutofit fontScale="77500" lnSpcReduction="20000"/>
          </a:bodyPr>
          <a:lstStyle/>
          <a:p>
            <a:r>
              <a:rPr lang="en-US" dirty="0" smtClean="0"/>
              <a:t>1963</a:t>
            </a:r>
          </a:p>
          <a:p>
            <a:pPr lvl="1"/>
            <a:r>
              <a:rPr lang="en-US" dirty="0" smtClean="0"/>
              <a:t>Kennedy introduces the most extensive civil rights bill since Reconstruction</a:t>
            </a:r>
          </a:p>
          <a:p>
            <a:pPr lvl="1"/>
            <a:r>
              <a:rPr lang="en-US" dirty="0" smtClean="0"/>
              <a:t>Betty Friedan’s </a:t>
            </a:r>
            <a:r>
              <a:rPr lang="en-US" i="1" dirty="0" smtClean="0"/>
              <a:t>The Feminine Mystique </a:t>
            </a:r>
            <a:r>
              <a:rPr lang="en-US" dirty="0" smtClean="0"/>
              <a:t>is published</a:t>
            </a:r>
          </a:p>
          <a:p>
            <a:pPr lvl="1"/>
            <a:r>
              <a:rPr lang="en-US" dirty="0" smtClean="0"/>
              <a:t>The first of several Buddhist monks immolates himself in South Vietnam to protest religious persecution</a:t>
            </a:r>
          </a:p>
          <a:p>
            <a:pPr lvl="1"/>
            <a:r>
              <a:rPr lang="en-US" dirty="0" smtClean="0"/>
              <a:t>Civil Rights leader </a:t>
            </a:r>
            <a:r>
              <a:rPr lang="en-US" dirty="0" err="1" smtClean="0"/>
              <a:t>Medgar</a:t>
            </a:r>
            <a:r>
              <a:rPr lang="en-US" dirty="0" smtClean="0"/>
              <a:t> Evers is murdered</a:t>
            </a:r>
          </a:p>
          <a:p>
            <a:pPr lvl="1"/>
            <a:r>
              <a:rPr lang="en-US" dirty="0" smtClean="0"/>
              <a:t>The U.S., Soviet Union, and Great Britain sign a test ban treaty halting all above-ground nuclear testing</a:t>
            </a:r>
          </a:p>
          <a:p>
            <a:pPr lvl="1"/>
            <a:r>
              <a:rPr lang="en-US" dirty="0" smtClean="0"/>
              <a:t>The March on Washington occurs, culminating wit Martin Luther King, </a:t>
            </a:r>
            <a:r>
              <a:rPr lang="en-US" dirty="0" err="1" smtClean="0"/>
              <a:t>Jr’s</a:t>
            </a:r>
            <a:r>
              <a:rPr lang="en-US" dirty="0" smtClean="0"/>
              <a:t> famous “I have a dream” speech</a:t>
            </a:r>
          </a:p>
          <a:p>
            <a:pPr lvl="1"/>
            <a:r>
              <a:rPr lang="en-US" dirty="0" smtClean="0"/>
              <a:t>80,000 black Mississippians vote in “Freedom Ballot”</a:t>
            </a:r>
          </a:p>
          <a:p>
            <a:pPr lvl="1"/>
            <a:r>
              <a:rPr lang="en-US" dirty="0" smtClean="0"/>
              <a:t>South Vietnamese President Ngo Ding Diem is murdered</a:t>
            </a:r>
          </a:p>
          <a:p>
            <a:pPr lvl="1"/>
            <a:r>
              <a:rPr lang="en-US" dirty="0" smtClean="0"/>
              <a:t>President Kennedy is assassinated; Lyndon Johnson becomes President </a:t>
            </a:r>
          </a:p>
          <a:p>
            <a:pPr lvl="1"/>
            <a:r>
              <a:rPr lang="en-US" dirty="0" smtClean="0"/>
              <a:t>Lee Harvey Oswald, the man accused of assassinating JFK, is murdered by Jack Ruby</a:t>
            </a:r>
          </a:p>
          <a:p>
            <a:pPr lvl="1"/>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March on Washington</a:t>
            </a:r>
            <a:endParaRPr lang="en-US" dirty="0"/>
          </a:p>
        </p:txBody>
      </p:sp>
      <p:pic>
        <p:nvPicPr>
          <p:cNvPr id="6" name="Content Placeholder 5" descr="march-on-washington-jb.jpg"/>
          <p:cNvPicPr>
            <a:picLocks noGrp="1" noChangeAspect="1"/>
          </p:cNvPicPr>
          <p:nvPr>
            <p:ph sz="half" idx="1"/>
          </p:nvPr>
        </p:nvPicPr>
        <p:blipFill>
          <a:blip r:embed="rId3"/>
          <a:stretch>
            <a:fillRect/>
          </a:stretch>
        </p:blipFill>
        <p:spPr>
          <a:xfrm>
            <a:off x="228600" y="2057400"/>
            <a:ext cx="3123911" cy="3979863"/>
          </a:xfrm>
        </p:spPr>
      </p:pic>
      <p:pic>
        <p:nvPicPr>
          <p:cNvPr id="5" name="MLKDream_64kb.mp3">
            <a:hlinkClick r:id="" action="ppaction://media"/>
          </p:cNvPr>
          <p:cNvPicPr/>
          <p:nvPr>
            <p:ph sz="half" idx="2"/>
            <a:videoFile r:link="rId1"/>
          </p:nvPr>
        </p:nvPicPr>
        <p:blipFill>
          <a:blip r:embed="rId4"/>
          <a:stretch>
            <a:fillRect/>
          </a:stretch>
        </p:blipFill>
        <p:spPr>
          <a:xfrm>
            <a:off x="7162800" y="4648200"/>
            <a:ext cx="1524000" cy="698500"/>
          </a:xfrm>
        </p:spPr>
      </p:pic>
      <p:pic>
        <p:nvPicPr>
          <p:cNvPr id="7" name="Picture 6" descr="Martinlutherking.JPG"/>
          <p:cNvPicPr>
            <a:picLocks noChangeAspect="1"/>
          </p:cNvPicPr>
          <p:nvPr/>
        </p:nvPicPr>
        <p:blipFill>
          <a:blip r:embed="rId5"/>
          <a:stretch>
            <a:fillRect/>
          </a:stretch>
        </p:blipFill>
        <p:spPr>
          <a:xfrm>
            <a:off x="3886200" y="2057399"/>
            <a:ext cx="2744733" cy="397986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Johnson is sworn into Office</a:t>
            </a:r>
            <a:endParaRPr lang="en-US" dirty="0"/>
          </a:p>
        </p:txBody>
      </p:sp>
      <p:sp>
        <p:nvSpPr>
          <p:cNvPr id="3" name="Content Placeholder 2"/>
          <p:cNvSpPr>
            <a:spLocks noGrp="1"/>
          </p:cNvSpPr>
          <p:nvPr>
            <p:ph sz="half" idx="1"/>
          </p:nvPr>
        </p:nvSpPr>
        <p:spPr>
          <a:xfrm>
            <a:off x="0" y="6082163"/>
            <a:ext cx="9144000" cy="775837"/>
          </a:xfrm>
        </p:spPr>
        <p:txBody>
          <a:bodyPr>
            <a:normAutofit/>
          </a:bodyPr>
          <a:lstStyle/>
          <a:p>
            <a:r>
              <a:rPr lang="en-US" dirty="0" smtClean="0"/>
              <a:t>http://www.upi.com/Audio/Year_in_Review/Events-of-1963/Lyndon-B.-Johnson-Sworn-in/12386108698633-4/</a:t>
            </a:r>
            <a:endParaRPr lang="en-US" dirty="0"/>
          </a:p>
        </p:txBody>
      </p:sp>
      <p:pic>
        <p:nvPicPr>
          <p:cNvPr id="5" name="Content Placeholder 4" descr="EF6C596A-D102-E822-10CFC25844C8BF8E.jpg"/>
          <p:cNvPicPr>
            <a:picLocks noGrp="1" noChangeAspect="1"/>
          </p:cNvPicPr>
          <p:nvPr>
            <p:ph sz="half" idx="2"/>
          </p:nvPr>
        </p:nvPicPr>
        <p:blipFill>
          <a:blip r:embed="rId2"/>
          <a:stretch>
            <a:fillRect/>
          </a:stretch>
        </p:blipFill>
        <p:spPr>
          <a:xfrm>
            <a:off x="1676400" y="1828800"/>
            <a:ext cx="5796528" cy="4253363"/>
          </a:xfrm>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of the Sixties</a:t>
            </a:r>
            <a:endParaRPr lang="en-US" dirty="0"/>
          </a:p>
        </p:txBody>
      </p:sp>
      <p:sp>
        <p:nvSpPr>
          <p:cNvPr id="3" name="Content Placeholder 2"/>
          <p:cNvSpPr>
            <a:spLocks noGrp="1"/>
          </p:cNvSpPr>
          <p:nvPr>
            <p:ph idx="1"/>
          </p:nvPr>
        </p:nvSpPr>
        <p:spPr>
          <a:xfrm>
            <a:off x="457200" y="1828800"/>
            <a:ext cx="8229600" cy="4724399"/>
          </a:xfrm>
        </p:spPr>
        <p:txBody>
          <a:bodyPr>
            <a:normAutofit fontScale="85000" lnSpcReduction="20000"/>
          </a:bodyPr>
          <a:lstStyle/>
          <a:p>
            <a:r>
              <a:rPr lang="en-US" dirty="0" smtClean="0"/>
              <a:t>1964</a:t>
            </a:r>
          </a:p>
          <a:p>
            <a:pPr lvl="1"/>
            <a:r>
              <a:rPr lang="en-US" dirty="0" smtClean="0"/>
              <a:t>The Beatles’ “I Want to Hold Your Hand” becomes #1 song and the group makes its U.S. TV debut on the Ed Sullivan show</a:t>
            </a:r>
          </a:p>
          <a:p>
            <a:pPr lvl="1"/>
            <a:r>
              <a:rPr lang="en-US" i="1" dirty="0" smtClean="0"/>
              <a:t>The Autobiography of Malcolm X </a:t>
            </a:r>
            <a:r>
              <a:rPr lang="en-US" dirty="0" smtClean="0"/>
              <a:t>is published</a:t>
            </a:r>
            <a:endParaRPr lang="en-US" i="1" dirty="0" smtClean="0"/>
          </a:p>
          <a:p>
            <a:pPr lvl="1"/>
            <a:r>
              <a:rPr lang="en-US" dirty="0" smtClean="0"/>
              <a:t>Johnson signs the Civil Rights Act of 1964 into law</a:t>
            </a:r>
          </a:p>
          <a:p>
            <a:pPr lvl="1"/>
            <a:r>
              <a:rPr lang="en-US" dirty="0" smtClean="0"/>
              <a:t>Barry Goldwater becomes Republican nominee for president</a:t>
            </a:r>
          </a:p>
          <a:p>
            <a:pPr lvl="1"/>
            <a:r>
              <a:rPr lang="en-US" dirty="0" smtClean="0"/>
              <a:t>Major riots occur in Harlem, NY</a:t>
            </a:r>
          </a:p>
          <a:p>
            <a:pPr lvl="1"/>
            <a:r>
              <a:rPr lang="en-US" dirty="0" smtClean="0"/>
              <a:t>Mississippi Freedom Summer Project begins</a:t>
            </a:r>
          </a:p>
          <a:p>
            <a:pPr lvl="1"/>
            <a:r>
              <a:rPr lang="en-US" dirty="0" smtClean="0"/>
              <a:t>Congress passes the Gulf of Tonkin Resolution, authorizing “all necessary measures” to “prevent further aggression” by North Vietnam</a:t>
            </a:r>
          </a:p>
          <a:p>
            <a:pPr lvl="1"/>
            <a:r>
              <a:rPr lang="en-US" dirty="0" smtClean="0"/>
              <a:t>Congress passes the Equal Opportunity Act as part of his War on Poverty Program</a:t>
            </a:r>
          </a:p>
          <a:p>
            <a:pPr lvl="1"/>
            <a:r>
              <a:rPr lang="en-US" dirty="0" smtClean="0"/>
              <a:t>MLK wins the Nobel Peace Prize</a:t>
            </a:r>
          </a:p>
          <a:p>
            <a:pPr lvl="1"/>
            <a:r>
              <a:rPr lang="en-US" dirty="0" smtClean="0"/>
              <a:t>Lyndon Johnson wins a landslide election</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 Want to Hold Your Hand </a:t>
            </a:r>
            <a:br>
              <a:rPr lang="en-US" dirty="0" smtClean="0"/>
            </a:br>
            <a:r>
              <a:rPr lang="en-US" dirty="0" smtClean="0"/>
              <a:t>by The Beatles</a:t>
            </a:r>
            <a:endParaRPr lang="en-US" dirty="0"/>
          </a:p>
        </p:txBody>
      </p:sp>
      <p:sp>
        <p:nvSpPr>
          <p:cNvPr id="4" name="Content Placeholder 3"/>
          <p:cNvSpPr>
            <a:spLocks noGrp="1"/>
          </p:cNvSpPr>
          <p:nvPr>
            <p:ph sz="half" idx="1"/>
          </p:nvPr>
        </p:nvSpPr>
        <p:spPr>
          <a:xfrm>
            <a:off x="457200" y="2057401"/>
            <a:ext cx="8229600" cy="3980328"/>
          </a:xfrm>
        </p:spPr>
        <p:txBody>
          <a:bodyPr numCol="2">
            <a:normAutofit fontScale="77500" lnSpcReduction="20000"/>
          </a:bodyPr>
          <a:lstStyle/>
          <a:p>
            <a:pPr>
              <a:buNone/>
            </a:pPr>
            <a:r>
              <a:rPr lang="en-US" dirty="0" smtClean="0"/>
              <a:t>	Oh yeah, I'll tell you </a:t>
            </a:r>
            <a:r>
              <a:rPr lang="en-US" dirty="0" err="1" smtClean="0"/>
              <a:t>something, I</a:t>
            </a:r>
            <a:r>
              <a:rPr lang="en-US" dirty="0" smtClean="0"/>
              <a:t> think you'll </a:t>
            </a:r>
            <a:r>
              <a:rPr lang="en-US" dirty="0" err="1" smtClean="0"/>
              <a:t>understand. When</a:t>
            </a:r>
            <a:r>
              <a:rPr lang="en-US" dirty="0" smtClean="0"/>
              <a:t> I'll say that </a:t>
            </a:r>
            <a:r>
              <a:rPr lang="en-US" dirty="0" err="1" smtClean="0"/>
              <a:t>something I</a:t>
            </a:r>
            <a:r>
              <a:rPr lang="en-US" dirty="0" smtClean="0"/>
              <a:t> want to hold your </a:t>
            </a:r>
            <a:r>
              <a:rPr lang="en-US" dirty="0" err="1" smtClean="0"/>
              <a:t>hand, I</a:t>
            </a:r>
            <a:r>
              <a:rPr lang="en-US" dirty="0" smtClean="0"/>
              <a:t> want to hold your </a:t>
            </a:r>
            <a:r>
              <a:rPr lang="en-US" dirty="0" err="1" smtClean="0"/>
              <a:t>hand, I</a:t>
            </a:r>
            <a:r>
              <a:rPr lang="en-US" dirty="0" smtClean="0"/>
              <a:t> want to hold your </a:t>
            </a:r>
            <a:r>
              <a:rPr lang="en-US" dirty="0" err="1" smtClean="0"/>
              <a:t>hand.  Oh</a:t>
            </a:r>
            <a:r>
              <a:rPr lang="en-US" dirty="0" smtClean="0"/>
              <a:t> please, say to </a:t>
            </a:r>
            <a:r>
              <a:rPr lang="en-US" dirty="0" err="1" smtClean="0"/>
              <a:t>me You'll</a:t>
            </a:r>
            <a:r>
              <a:rPr lang="en-US" dirty="0" smtClean="0"/>
              <a:t> let me be your </a:t>
            </a:r>
            <a:r>
              <a:rPr lang="en-US" dirty="0" err="1" smtClean="0"/>
              <a:t>man And</a:t>
            </a:r>
            <a:r>
              <a:rPr lang="en-US" dirty="0" smtClean="0"/>
              <a:t> please, say to </a:t>
            </a:r>
            <a:r>
              <a:rPr lang="en-US" dirty="0" err="1" smtClean="0"/>
              <a:t>me You'll</a:t>
            </a:r>
            <a:r>
              <a:rPr lang="en-US" dirty="0" smtClean="0"/>
              <a:t> let me hold your </a:t>
            </a:r>
            <a:r>
              <a:rPr lang="en-US" dirty="0" err="1" smtClean="0"/>
              <a:t>hand. Now</a:t>
            </a:r>
            <a:r>
              <a:rPr lang="en-US" dirty="0" smtClean="0"/>
              <a:t> let me hold your </a:t>
            </a:r>
            <a:r>
              <a:rPr lang="en-US" dirty="0" err="1" smtClean="0"/>
              <a:t>hand, I</a:t>
            </a:r>
            <a:r>
              <a:rPr lang="en-US" dirty="0" smtClean="0"/>
              <a:t> want to hold your </a:t>
            </a:r>
            <a:r>
              <a:rPr lang="en-US" dirty="0" err="1" smtClean="0"/>
              <a:t>hand.  And</a:t>
            </a:r>
            <a:r>
              <a:rPr lang="en-US" dirty="0" smtClean="0"/>
              <a:t> when I touch you I feel happy </a:t>
            </a:r>
            <a:r>
              <a:rPr lang="en-US" dirty="0" err="1" smtClean="0"/>
              <a:t>inside. It's</a:t>
            </a:r>
            <a:r>
              <a:rPr lang="en-US" dirty="0" smtClean="0"/>
              <a:t> such a feeling that my </a:t>
            </a:r>
            <a:r>
              <a:rPr lang="en-US" dirty="0" err="1" smtClean="0"/>
              <a:t>love I</a:t>
            </a:r>
            <a:r>
              <a:rPr lang="en-US" dirty="0" smtClean="0"/>
              <a:t> can't hide, I can't hide, I can't hide.  </a:t>
            </a:r>
          </a:p>
          <a:p>
            <a:pPr>
              <a:buNone/>
            </a:pPr>
            <a:r>
              <a:rPr lang="en-US" dirty="0" smtClean="0"/>
              <a:t>Yeah, you've got that </a:t>
            </a:r>
            <a:r>
              <a:rPr lang="en-US" dirty="0" err="1" smtClean="0"/>
              <a:t>something, I</a:t>
            </a:r>
            <a:r>
              <a:rPr lang="en-US" dirty="0" smtClean="0"/>
              <a:t> think you'll </a:t>
            </a:r>
            <a:r>
              <a:rPr lang="en-US" dirty="0" err="1" smtClean="0"/>
              <a:t>understand. When</a:t>
            </a:r>
            <a:r>
              <a:rPr lang="en-US" dirty="0" smtClean="0"/>
              <a:t> I'll say that </a:t>
            </a:r>
            <a:r>
              <a:rPr lang="en-US" dirty="0" err="1" smtClean="0"/>
              <a:t>something I</a:t>
            </a:r>
            <a:r>
              <a:rPr lang="en-US" dirty="0" smtClean="0"/>
              <a:t> want to hold your </a:t>
            </a:r>
            <a:r>
              <a:rPr lang="en-US" dirty="0" err="1" smtClean="0"/>
              <a:t>hand, I</a:t>
            </a:r>
            <a:r>
              <a:rPr lang="en-US" dirty="0" smtClean="0"/>
              <a:t> want to hold your </a:t>
            </a:r>
            <a:r>
              <a:rPr lang="en-US" dirty="0" err="1" smtClean="0"/>
              <a:t>hand, I</a:t>
            </a:r>
            <a:r>
              <a:rPr lang="en-US" dirty="0" smtClean="0"/>
              <a:t> want to hold your </a:t>
            </a:r>
            <a:r>
              <a:rPr lang="en-US" dirty="0" err="1" smtClean="0"/>
              <a:t>hand.  And</a:t>
            </a:r>
            <a:r>
              <a:rPr lang="en-US" dirty="0" smtClean="0"/>
              <a:t> when I touch you I feel happy </a:t>
            </a:r>
            <a:r>
              <a:rPr lang="en-US" dirty="0" err="1" smtClean="0"/>
              <a:t>inside. It's</a:t>
            </a:r>
            <a:r>
              <a:rPr lang="en-US" dirty="0" smtClean="0"/>
              <a:t> such a feeling that my </a:t>
            </a:r>
            <a:r>
              <a:rPr lang="en-US" dirty="0" err="1" smtClean="0"/>
              <a:t>love I</a:t>
            </a:r>
            <a:r>
              <a:rPr lang="en-US" dirty="0" smtClean="0"/>
              <a:t> can't hide, I can't hide, I can't </a:t>
            </a:r>
            <a:r>
              <a:rPr lang="en-US" dirty="0" err="1" smtClean="0"/>
              <a:t>hide.  Yeh</a:t>
            </a:r>
            <a:r>
              <a:rPr lang="en-US" dirty="0" smtClean="0"/>
              <a:t>, you've got that </a:t>
            </a:r>
            <a:r>
              <a:rPr lang="en-US" dirty="0" err="1" smtClean="0"/>
              <a:t>something, I</a:t>
            </a:r>
            <a:r>
              <a:rPr lang="en-US" dirty="0" smtClean="0"/>
              <a:t> think you'll </a:t>
            </a:r>
            <a:r>
              <a:rPr lang="en-US" dirty="0" err="1" smtClean="0"/>
              <a:t>understand. When</a:t>
            </a:r>
            <a:r>
              <a:rPr lang="en-US" dirty="0" smtClean="0"/>
              <a:t> I'll feel that </a:t>
            </a:r>
            <a:r>
              <a:rPr lang="en-US" dirty="0" err="1" smtClean="0"/>
              <a:t>something I</a:t>
            </a:r>
            <a:r>
              <a:rPr lang="en-US" dirty="0" smtClean="0"/>
              <a:t> want to hold your </a:t>
            </a:r>
            <a:r>
              <a:rPr lang="en-US" dirty="0" err="1" smtClean="0"/>
              <a:t>hand, I</a:t>
            </a:r>
            <a:r>
              <a:rPr lang="en-US" dirty="0" smtClean="0"/>
              <a:t> want to hold your </a:t>
            </a:r>
            <a:r>
              <a:rPr lang="en-US" dirty="0" err="1" smtClean="0"/>
              <a:t>hand, I</a:t>
            </a:r>
            <a:r>
              <a:rPr lang="en-US" dirty="0" smtClean="0"/>
              <a:t> want to hold your hand.</a:t>
            </a:r>
            <a:endParaRPr lang="en-US" dirty="0"/>
          </a:p>
        </p:txBody>
      </p:sp>
      <p:pic>
        <p:nvPicPr>
          <p:cNvPr id="6" name="01 I Want To Hold Your Hand.m4a">
            <a:hlinkClick r:id="" action="ppaction://media"/>
          </p:cNvPr>
          <p:cNvPicPr/>
          <p:nvPr>
            <p:ph sz="half" idx="2"/>
            <a:quickTimeFile r:link="rId1"/>
          </p:nvPr>
        </p:nvPicPr>
        <p:blipFill>
          <a:blip r:embed="rId3"/>
          <a:stretch>
            <a:fillRect/>
          </a:stretch>
        </p:blipFill>
        <p:spPr>
          <a:xfrm>
            <a:off x="7482681" y="5688479"/>
            <a:ext cx="1524000" cy="698500"/>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Gulf of Tonkin Resolution</a:t>
            </a:r>
            <a:endParaRPr lang="en-US" dirty="0"/>
          </a:p>
        </p:txBody>
      </p:sp>
      <p:pic>
        <p:nvPicPr>
          <p:cNvPr id="4" name="Gulf of Tonkin Resolution (Britannica.com).mp4">
            <a:hlinkClick r:id="" action="ppaction://media"/>
          </p:cNvPr>
          <p:cNvPicPr/>
          <p:nvPr>
            <p:ph idx="1"/>
            <a:videoFile r:link="rId1"/>
          </p:nvPr>
        </p:nvPicPr>
        <p:blipFill>
          <a:blip r:embed="rId3"/>
          <a:stretch>
            <a:fillRect/>
          </a:stretch>
        </p:blipFill>
        <p:spPr>
          <a:xfrm>
            <a:off x="2540000" y="2514600"/>
            <a:ext cx="4064000" cy="3048000"/>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of the Sixties</a:t>
            </a:r>
            <a:endParaRPr lang="en-US" dirty="0"/>
          </a:p>
        </p:txBody>
      </p:sp>
      <p:sp>
        <p:nvSpPr>
          <p:cNvPr id="3" name="Content Placeholder 2"/>
          <p:cNvSpPr>
            <a:spLocks noGrp="1"/>
          </p:cNvSpPr>
          <p:nvPr>
            <p:ph idx="1"/>
          </p:nvPr>
        </p:nvSpPr>
        <p:spPr>
          <a:xfrm>
            <a:off x="228600" y="1752600"/>
            <a:ext cx="8686800" cy="4876800"/>
          </a:xfrm>
        </p:spPr>
        <p:txBody>
          <a:bodyPr>
            <a:normAutofit fontScale="85000" lnSpcReduction="20000"/>
          </a:bodyPr>
          <a:lstStyle/>
          <a:p>
            <a:r>
              <a:rPr lang="en-US" dirty="0" smtClean="0"/>
              <a:t>1965</a:t>
            </a:r>
          </a:p>
          <a:p>
            <a:pPr lvl="1"/>
            <a:r>
              <a:rPr lang="en-US" dirty="0" smtClean="0"/>
              <a:t>Malcolm X is assassinated</a:t>
            </a:r>
          </a:p>
          <a:p>
            <a:pPr lvl="1"/>
            <a:r>
              <a:rPr lang="en-US" dirty="0" smtClean="0"/>
              <a:t>Johnson orders bombing raids on North Vietnam</a:t>
            </a:r>
          </a:p>
          <a:p>
            <a:pPr lvl="1"/>
            <a:r>
              <a:rPr lang="en-US" dirty="0" smtClean="0"/>
              <a:t>On “Bloody Sunday,” Alabama state police storm civil rights marchers at the Edmund </a:t>
            </a:r>
            <a:r>
              <a:rPr lang="en-US" dirty="0" err="1" smtClean="0"/>
              <a:t>Pettus</a:t>
            </a:r>
            <a:r>
              <a:rPr lang="en-US" dirty="0" smtClean="0"/>
              <a:t> Bridge in Selma</a:t>
            </a:r>
          </a:p>
          <a:p>
            <a:pPr lvl="1"/>
            <a:r>
              <a:rPr lang="en-US" dirty="0" smtClean="0"/>
              <a:t>Johnson sends the first U.S. infantry troops, the 9</a:t>
            </a:r>
            <a:r>
              <a:rPr lang="en-US" baseline="30000" dirty="0" smtClean="0"/>
              <a:t>th</a:t>
            </a:r>
            <a:r>
              <a:rPr lang="en-US" dirty="0" smtClean="0"/>
              <a:t> Marine Expeditionary Brigade, to Vietnam</a:t>
            </a:r>
          </a:p>
          <a:p>
            <a:pPr lvl="1"/>
            <a:r>
              <a:rPr lang="en-US" dirty="0" smtClean="0"/>
              <a:t>U.S. marines are sent to the Dominican Republic to help the military regime repel the return of reformist Juan Bosch to power</a:t>
            </a:r>
          </a:p>
          <a:p>
            <a:pPr lvl="1"/>
            <a:r>
              <a:rPr lang="en-US" dirty="0" smtClean="0"/>
              <a:t>20,000 attend a rally in Washington, DC against the Vietnam War</a:t>
            </a:r>
          </a:p>
          <a:p>
            <a:pPr lvl="1"/>
            <a:r>
              <a:rPr lang="en-US" dirty="0" smtClean="0"/>
              <a:t>Johnson signs the Voting Rights Act of 1965 into law</a:t>
            </a:r>
          </a:p>
          <a:p>
            <a:pPr lvl="1"/>
            <a:r>
              <a:rPr lang="en-US" dirty="0" smtClean="0"/>
              <a:t>Major black riot erupts in the Watts section of LA</a:t>
            </a:r>
          </a:p>
          <a:p>
            <a:pPr lvl="1"/>
            <a:r>
              <a:rPr lang="en-US" dirty="0" smtClean="0"/>
              <a:t>Nguyen Cao </a:t>
            </a:r>
            <a:r>
              <a:rPr lang="en-US" dirty="0" err="1" smtClean="0"/>
              <a:t>Ky</a:t>
            </a:r>
            <a:r>
              <a:rPr lang="en-US" dirty="0" smtClean="0"/>
              <a:t> is appointed premier of South Vietnam</a:t>
            </a:r>
          </a:p>
          <a:p>
            <a:pPr lvl="1"/>
            <a:r>
              <a:rPr lang="en-US" dirty="0" smtClean="0"/>
              <a:t>The Rolling Stones’ song “Satisfaction” reaches #1</a:t>
            </a:r>
          </a:p>
          <a:p>
            <a:pPr lvl="1"/>
            <a:r>
              <a:rPr lang="en-US" dirty="0" smtClean="0"/>
              <a:t>Bob Dylan “goes electric” at the Newport Folk Festival</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of the Sixties</a:t>
            </a:r>
            <a:endParaRPr lang="en-US" dirty="0"/>
          </a:p>
        </p:txBody>
      </p:sp>
      <p:sp>
        <p:nvSpPr>
          <p:cNvPr id="3" name="Content Placeholder 2"/>
          <p:cNvSpPr>
            <a:spLocks noGrp="1"/>
          </p:cNvSpPr>
          <p:nvPr>
            <p:ph idx="1"/>
          </p:nvPr>
        </p:nvSpPr>
        <p:spPr>
          <a:xfrm>
            <a:off x="457200" y="2057401"/>
            <a:ext cx="8229600" cy="4190999"/>
          </a:xfrm>
        </p:spPr>
        <p:txBody>
          <a:bodyPr/>
          <a:lstStyle/>
          <a:p>
            <a:r>
              <a:rPr lang="en-US" dirty="0" smtClean="0"/>
              <a:t>1965 Continued…</a:t>
            </a:r>
          </a:p>
          <a:p>
            <a:pPr lvl="1"/>
            <a:r>
              <a:rPr lang="en-US" dirty="0" smtClean="0"/>
              <a:t>The largest draft call since the Korean War is issued </a:t>
            </a:r>
          </a:p>
          <a:p>
            <a:pPr lvl="1"/>
            <a:r>
              <a:rPr lang="en-US" dirty="0" smtClean="0"/>
              <a:t>1</a:t>
            </a:r>
            <a:r>
              <a:rPr lang="en-US" baseline="30000" dirty="0" smtClean="0"/>
              <a:t>st</a:t>
            </a:r>
            <a:r>
              <a:rPr lang="en-US" dirty="0" smtClean="0"/>
              <a:t> draft card is burned at a NY protest; Congress responds by passing a law making draft-card burning a crime</a:t>
            </a:r>
          </a:p>
          <a:p>
            <a:pPr lvl="1"/>
            <a:r>
              <a:rPr lang="en-US" dirty="0" smtClean="0"/>
              <a:t>The Vietnam Day Committee organizes the 1</a:t>
            </a:r>
            <a:r>
              <a:rPr lang="en-US" baseline="30000" dirty="0" smtClean="0"/>
              <a:t>st</a:t>
            </a:r>
            <a:r>
              <a:rPr lang="en-US" dirty="0" smtClean="0"/>
              <a:t> International Days of Protest against the war; more than 100,000 protest in over 40 states  </a:t>
            </a:r>
          </a:p>
          <a:p>
            <a:pPr lvl="1"/>
            <a:r>
              <a:rPr lang="en-US" dirty="0" smtClean="0"/>
              <a:t>A halt in the bombing of North Vietnam is ordered for Christmas</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Movements</a:t>
            </a:r>
            <a:endParaRPr lang="en-US" dirty="0"/>
          </a:p>
        </p:txBody>
      </p:sp>
      <p:sp>
        <p:nvSpPr>
          <p:cNvPr id="3" name="Content Placeholder 2"/>
          <p:cNvSpPr>
            <a:spLocks noGrp="1"/>
          </p:cNvSpPr>
          <p:nvPr>
            <p:ph idx="1"/>
          </p:nvPr>
        </p:nvSpPr>
        <p:spPr/>
        <p:txBody>
          <a:bodyPr>
            <a:normAutofit/>
          </a:bodyPr>
          <a:lstStyle/>
          <a:p>
            <a:r>
              <a:rPr lang="en-US" dirty="0" smtClean="0"/>
              <a:t>The Civil Rights Movement</a:t>
            </a:r>
          </a:p>
          <a:p>
            <a:pPr lvl="1"/>
            <a:r>
              <a:rPr lang="en-US" dirty="0" smtClean="0"/>
              <a:t>Later, the Black Power Movement</a:t>
            </a:r>
          </a:p>
          <a:p>
            <a:r>
              <a:rPr lang="en-US" dirty="0" smtClean="0"/>
              <a:t>The Antiwar Movement</a:t>
            </a:r>
          </a:p>
          <a:p>
            <a:r>
              <a:rPr lang="en-US" dirty="0" smtClean="0"/>
              <a:t>The Women’s Movement</a:t>
            </a:r>
          </a:p>
          <a:p>
            <a:r>
              <a:rPr lang="en-US" dirty="0" smtClean="0"/>
              <a:t>The Environmental Movement</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Beginning of the Anti-War Movement</a:t>
            </a:r>
            <a:endParaRPr lang="en-US" dirty="0"/>
          </a:p>
        </p:txBody>
      </p:sp>
      <p:pic>
        <p:nvPicPr>
          <p:cNvPr id="6" name="Picture 5" descr="VeteransAntiWarNationalArchives.jpg"/>
          <p:cNvPicPr>
            <a:picLocks noChangeAspect="1"/>
          </p:cNvPicPr>
          <p:nvPr/>
        </p:nvPicPr>
        <p:blipFill>
          <a:blip r:embed="rId2"/>
          <a:stretch>
            <a:fillRect/>
          </a:stretch>
        </p:blipFill>
        <p:spPr>
          <a:xfrm>
            <a:off x="696321" y="3692525"/>
            <a:ext cx="3992158" cy="2978150"/>
          </a:xfrm>
          <a:prstGeom prst="rect">
            <a:avLst/>
          </a:prstGeom>
        </p:spPr>
      </p:pic>
      <p:pic>
        <p:nvPicPr>
          <p:cNvPr id="4" name="Content Placeholder 3" descr="0417.1965_Vietnam_DC-button.jpg"/>
          <p:cNvPicPr>
            <a:picLocks noGrp="1" noChangeAspect="1"/>
          </p:cNvPicPr>
          <p:nvPr>
            <p:ph idx="1"/>
          </p:nvPr>
        </p:nvPicPr>
        <p:blipFill>
          <a:blip r:embed="rId3"/>
          <a:stretch>
            <a:fillRect/>
          </a:stretch>
        </p:blipFill>
        <p:spPr>
          <a:xfrm>
            <a:off x="152400" y="1905000"/>
            <a:ext cx="2540000" cy="2514600"/>
          </a:xfrm>
        </p:spPr>
      </p:pic>
      <p:pic>
        <p:nvPicPr>
          <p:cNvPr id="5" name="Picture 4" descr="1965_Antiwar_Protest2.jpg"/>
          <p:cNvPicPr>
            <a:picLocks noChangeAspect="1"/>
          </p:cNvPicPr>
          <p:nvPr/>
        </p:nvPicPr>
        <p:blipFill>
          <a:blip r:embed="rId4"/>
          <a:stretch>
            <a:fillRect/>
          </a:stretch>
        </p:blipFill>
        <p:spPr>
          <a:xfrm>
            <a:off x="3496858" y="1905000"/>
            <a:ext cx="3276600" cy="3276600"/>
          </a:xfrm>
          <a:prstGeom prst="rect">
            <a:avLst/>
          </a:prstGeom>
        </p:spPr>
      </p:pic>
      <p:pic>
        <p:nvPicPr>
          <p:cNvPr id="7" name="Picture 6" descr="prod_16897.jpg"/>
          <p:cNvPicPr>
            <a:picLocks noChangeAspect="1"/>
          </p:cNvPicPr>
          <p:nvPr/>
        </p:nvPicPr>
        <p:blipFill>
          <a:blip r:embed="rId5"/>
          <a:stretch>
            <a:fillRect/>
          </a:stretch>
        </p:blipFill>
        <p:spPr>
          <a:xfrm>
            <a:off x="6430558" y="2514600"/>
            <a:ext cx="2590800" cy="38100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Bob Dylan Goes Electric</a:t>
            </a:r>
            <a:endParaRPr lang="en-US" dirty="0"/>
          </a:p>
        </p:txBody>
      </p:sp>
      <p:pic>
        <p:nvPicPr>
          <p:cNvPr id="4" name="Bob Dylan - Maggies Farm Live Newport Folk Festiva.mov">
            <a:hlinkClick r:id="" action="ppaction://media"/>
          </p:cNvPr>
          <p:cNvPicPr/>
          <p:nvPr>
            <p:ph idx="1"/>
            <a:videoFile r:link="rId1"/>
          </p:nvPr>
        </p:nvPicPr>
        <p:blipFill>
          <a:blip r:embed="rId3"/>
          <a:stretch>
            <a:fillRect/>
          </a:stretch>
        </p:blipFill>
        <p:spPr>
          <a:xfrm>
            <a:off x="2540000" y="2565400"/>
            <a:ext cx="4064000" cy="2946400"/>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of the Sixties</a:t>
            </a:r>
            <a:endParaRPr lang="en-US" dirty="0"/>
          </a:p>
        </p:txBody>
      </p:sp>
      <p:sp>
        <p:nvSpPr>
          <p:cNvPr id="3" name="Content Placeholder 2"/>
          <p:cNvSpPr>
            <a:spLocks noGrp="1"/>
          </p:cNvSpPr>
          <p:nvPr>
            <p:ph idx="1"/>
          </p:nvPr>
        </p:nvSpPr>
        <p:spPr>
          <a:xfrm>
            <a:off x="457200" y="2057400"/>
            <a:ext cx="8229600" cy="4419599"/>
          </a:xfrm>
        </p:spPr>
        <p:txBody>
          <a:bodyPr>
            <a:normAutofit fontScale="92500"/>
          </a:bodyPr>
          <a:lstStyle/>
          <a:p>
            <a:r>
              <a:rPr lang="en-US" dirty="0" smtClean="0"/>
              <a:t>1966</a:t>
            </a:r>
          </a:p>
          <a:p>
            <a:pPr lvl="1"/>
            <a:r>
              <a:rPr lang="en-US" dirty="0" smtClean="0"/>
              <a:t>The bombing of North Vietnam resumes as “peace efforts” fail</a:t>
            </a:r>
          </a:p>
          <a:p>
            <a:pPr lvl="1"/>
            <a:r>
              <a:rPr lang="en-US" dirty="0" smtClean="0"/>
              <a:t>Senate Foreign Relations Committee chairman J. Williams Fulbright opens hearings on the Vietnam War</a:t>
            </a:r>
          </a:p>
          <a:p>
            <a:pPr lvl="1"/>
            <a:r>
              <a:rPr lang="en-US" dirty="0" smtClean="0"/>
              <a:t>50,000 attend the 2</a:t>
            </a:r>
            <a:r>
              <a:rPr lang="en-US" baseline="30000" dirty="0" smtClean="0"/>
              <a:t>nd</a:t>
            </a:r>
            <a:r>
              <a:rPr lang="en-US" dirty="0" smtClean="0"/>
              <a:t> International Day of Protest in NYC; nationwide participation doubles</a:t>
            </a:r>
          </a:p>
          <a:p>
            <a:pPr lvl="1"/>
            <a:r>
              <a:rPr lang="en-US" dirty="0" smtClean="0"/>
              <a:t>Black riots erupt in Cleveland, Brooklyn, and Chicago</a:t>
            </a:r>
          </a:p>
          <a:p>
            <a:pPr lvl="1"/>
            <a:r>
              <a:rPr lang="en-US" dirty="0" smtClean="0"/>
              <a:t>20,000 march down NYC’s 5</a:t>
            </a:r>
            <a:r>
              <a:rPr lang="en-US" baseline="30000" dirty="0" smtClean="0"/>
              <a:t>th</a:t>
            </a:r>
            <a:r>
              <a:rPr lang="en-US" dirty="0" smtClean="0"/>
              <a:t> Ave in antiwar protest</a:t>
            </a:r>
          </a:p>
          <a:p>
            <a:pPr lvl="1"/>
            <a:r>
              <a:rPr lang="en-US" dirty="0" smtClean="0"/>
              <a:t>National Organization of Women (NOW) is established </a:t>
            </a:r>
          </a:p>
          <a:p>
            <a:pPr lvl="1"/>
            <a:r>
              <a:rPr lang="en-US" dirty="0" smtClean="0"/>
              <a:t>MLK leads an antidiscrimination march in Chicago and is stoned by the hostile crowd</a:t>
            </a:r>
          </a:p>
          <a:p>
            <a:pPr lvl="1"/>
            <a:r>
              <a:rPr lang="en-US" dirty="0" smtClean="0"/>
              <a:t>Black Panther Party is founded in Oakland, CA</a:t>
            </a: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of the Sixties</a:t>
            </a:r>
            <a:endParaRPr lang="en-US" dirty="0"/>
          </a:p>
        </p:txBody>
      </p:sp>
      <p:sp>
        <p:nvSpPr>
          <p:cNvPr id="3" name="Content Placeholder 2"/>
          <p:cNvSpPr>
            <a:spLocks noGrp="1"/>
          </p:cNvSpPr>
          <p:nvPr>
            <p:ph idx="1"/>
          </p:nvPr>
        </p:nvSpPr>
        <p:spPr/>
        <p:txBody>
          <a:bodyPr/>
          <a:lstStyle/>
          <a:p>
            <a:r>
              <a:rPr lang="en-US" dirty="0" smtClean="0"/>
              <a:t>1966 Continued…</a:t>
            </a:r>
          </a:p>
          <a:p>
            <a:pPr lvl="1"/>
            <a:r>
              <a:rPr lang="en-US" dirty="0" smtClean="0"/>
              <a:t>Striking CA farm workers march 250 miles to Sacramento</a:t>
            </a:r>
          </a:p>
          <a:p>
            <a:pPr lvl="1"/>
            <a:r>
              <a:rPr lang="en-US" dirty="0" smtClean="0"/>
              <a:t>A sit-in takes place at the Dow Chemical Company, manufacturer of napalm and Agent Orange</a:t>
            </a:r>
          </a:p>
          <a:p>
            <a:pPr lvl="1"/>
            <a:r>
              <a:rPr lang="en-US" dirty="0" smtClean="0"/>
              <a:t>Ronald Reagan is elected governor of CA</a:t>
            </a:r>
          </a:p>
          <a:p>
            <a:pPr lvl="1"/>
            <a:r>
              <a:rPr lang="en-US" dirty="0" smtClean="0"/>
              <a:t>The U.S. troop level in Vietnam reaches 320,000</a:t>
            </a: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NOW is Founded by Betty Friedan</a:t>
            </a:r>
            <a:endParaRPr lang="en-US" dirty="0"/>
          </a:p>
        </p:txBody>
      </p:sp>
      <p:pic>
        <p:nvPicPr>
          <p:cNvPr id="6" name="Content Placeholder 5" descr="feminism7.jpg"/>
          <p:cNvPicPr>
            <a:picLocks noGrp="1" noChangeAspect="1"/>
          </p:cNvPicPr>
          <p:nvPr>
            <p:ph idx="1"/>
          </p:nvPr>
        </p:nvPicPr>
        <p:blipFill>
          <a:blip r:embed="rId2"/>
          <a:stretch>
            <a:fillRect/>
          </a:stretch>
        </p:blipFill>
        <p:spPr>
          <a:xfrm>
            <a:off x="457200" y="2057400"/>
            <a:ext cx="3962400" cy="3962400"/>
          </a:xfrm>
        </p:spPr>
      </p:pic>
      <p:pic>
        <p:nvPicPr>
          <p:cNvPr id="7" name="Picture 6" descr="B000CBJK5I.01-A2BR5SAJRAPPA1._AA240_SCLZZZZZZZ_.jpg"/>
          <p:cNvPicPr>
            <a:picLocks noChangeAspect="1"/>
          </p:cNvPicPr>
          <p:nvPr/>
        </p:nvPicPr>
        <p:blipFill>
          <a:blip r:embed="rId3"/>
          <a:stretch>
            <a:fillRect/>
          </a:stretch>
        </p:blipFill>
        <p:spPr>
          <a:xfrm>
            <a:off x="4572000" y="2057400"/>
            <a:ext cx="3048000" cy="3048000"/>
          </a:xfrm>
          <a:prstGeom prst="rect">
            <a:avLst/>
          </a:prstGeom>
        </p:spPr>
      </p:pic>
      <p:pic>
        <p:nvPicPr>
          <p:cNvPr id="8" name="Picture 7" descr="thumb_22.jpg"/>
          <p:cNvPicPr>
            <a:picLocks noChangeAspect="1"/>
          </p:cNvPicPr>
          <p:nvPr/>
        </p:nvPicPr>
        <p:blipFill>
          <a:blip r:embed="rId4"/>
          <a:stretch>
            <a:fillRect/>
          </a:stretch>
        </p:blipFill>
        <p:spPr>
          <a:xfrm>
            <a:off x="7010400" y="4648200"/>
            <a:ext cx="1905000" cy="19558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Black Panther Party</a:t>
            </a:r>
            <a:endParaRPr lang="en-US" dirty="0"/>
          </a:p>
        </p:txBody>
      </p:sp>
      <p:pic>
        <p:nvPicPr>
          <p:cNvPr id="4" name="Content Placeholder 3" descr="black_panther.jpg"/>
          <p:cNvPicPr>
            <a:picLocks noGrp="1" noChangeAspect="1"/>
          </p:cNvPicPr>
          <p:nvPr>
            <p:ph idx="1"/>
          </p:nvPr>
        </p:nvPicPr>
        <p:blipFill>
          <a:blip r:embed="rId3"/>
          <a:stretch>
            <a:fillRect/>
          </a:stretch>
        </p:blipFill>
        <p:spPr>
          <a:xfrm>
            <a:off x="457200" y="2057399"/>
            <a:ext cx="4267200" cy="4183529"/>
          </a:xfrm>
        </p:spPr>
      </p:pic>
      <p:pic>
        <p:nvPicPr>
          <p:cNvPr id="5" name="Bobby Seale The Black Panther Partys Ten Point Pro.mov">
            <a:hlinkClick r:id="" action="ppaction://media"/>
          </p:cNvPr>
          <p:cNvPicPr/>
          <p:nvPr>
            <a:videoFile r:link="rId1"/>
          </p:nvPr>
        </p:nvPicPr>
        <p:blipFill>
          <a:blip r:embed="rId4"/>
          <a:stretch>
            <a:fillRect/>
          </a:stretch>
        </p:blipFill>
        <p:spPr>
          <a:xfrm>
            <a:off x="4876800" y="2286000"/>
            <a:ext cx="4064000" cy="3048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of the Sixties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1967</a:t>
            </a:r>
          </a:p>
          <a:p>
            <a:pPr lvl="1"/>
            <a:r>
              <a:rPr lang="en-US" dirty="0" smtClean="0"/>
              <a:t>Over 100,000 attend an antiwar demonstration in NYC organized by the Spring Mobilization Committee to End the War in Vietnam; MLK and others condemn the war, while over 70 students burn their draft cards in Central Park</a:t>
            </a:r>
          </a:p>
          <a:p>
            <a:pPr lvl="1"/>
            <a:r>
              <a:rPr lang="en-US" dirty="0" smtClean="0"/>
              <a:t>65,000 march in a similar demonstration in San Francisco</a:t>
            </a:r>
          </a:p>
          <a:p>
            <a:pPr lvl="1"/>
            <a:r>
              <a:rPr lang="en-US" dirty="0" err="1" smtClean="0"/>
              <a:t>Muhammed</a:t>
            </a:r>
            <a:r>
              <a:rPr lang="en-US" dirty="0" smtClean="0"/>
              <a:t> Ali is stripped of his heavyweight boxing crown for resisting the draft</a:t>
            </a:r>
          </a:p>
          <a:p>
            <a:pPr lvl="1"/>
            <a:r>
              <a:rPr lang="en-US" dirty="0" smtClean="0"/>
              <a:t>The “Summer of Love” attracts many young people to San Francisco; Scott McKenzie’s song “San Francisco (Be Sure to Wear Flowers in Your Hair)” becomes a hit</a:t>
            </a:r>
          </a:p>
          <a:p>
            <a:pPr lvl="1"/>
            <a:r>
              <a:rPr lang="en-US" dirty="0" smtClean="0"/>
              <a:t>The Monterey Pop Festival takes place</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of the Sixties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1967 Continued…</a:t>
            </a:r>
          </a:p>
          <a:p>
            <a:pPr lvl="1"/>
            <a:r>
              <a:rPr lang="en-US" dirty="0" smtClean="0"/>
              <a:t>The “long hot summer” begins with a black riot in Boston’s Roxbury section. Massive riots in Newark and Detroit leave many dead and millions of dollars of damage</a:t>
            </a:r>
          </a:p>
          <a:p>
            <a:pPr lvl="1"/>
            <a:r>
              <a:rPr lang="en-US" dirty="0" smtClean="0"/>
              <a:t>The Beatles “Sgt. Pepper’s Lonely Heart Club Band” becomes hit album</a:t>
            </a:r>
          </a:p>
          <a:p>
            <a:pPr lvl="1"/>
            <a:r>
              <a:rPr lang="en-US" dirty="0" err="1" smtClean="0"/>
              <a:t>Che</a:t>
            </a:r>
            <a:r>
              <a:rPr lang="en-US" dirty="0" smtClean="0"/>
              <a:t> Guevara is killed in Bolivia</a:t>
            </a:r>
          </a:p>
          <a:p>
            <a:pPr lvl="1"/>
            <a:r>
              <a:rPr lang="en-US" dirty="0" smtClean="0"/>
              <a:t>American troop levels in Vietnam reach 460,000; U.S. deaths in Vietnam total 13,000</a:t>
            </a:r>
          </a:p>
          <a:p>
            <a:pPr lvl="1"/>
            <a:r>
              <a:rPr lang="en-US" dirty="0" smtClean="0"/>
              <a:t>Over 100,000 attend the March on the Pentagon in Washington, DC</a:t>
            </a:r>
          </a:p>
          <a:p>
            <a:pPr lvl="1"/>
            <a:r>
              <a:rPr lang="en-US" dirty="0" smtClean="0"/>
              <a:t>Vietnam Veterans Against the War form</a:t>
            </a:r>
          </a:p>
          <a:p>
            <a:pPr lvl="1"/>
            <a:r>
              <a:rPr lang="en-US" dirty="0" smtClean="0"/>
              <a:t>The movie </a:t>
            </a:r>
            <a:r>
              <a:rPr lang="en-US" i="1" dirty="0" smtClean="0"/>
              <a:t>The Graduate </a:t>
            </a:r>
            <a:r>
              <a:rPr lang="en-US" dirty="0" smtClean="0"/>
              <a:t>is released</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MLK Condemns War in Vietnam</a:t>
            </a:r>
            <a:endParaRPr lang="en-US" dirty="0"/>
          </a:p>
        </p:txBody>
      </p:sp>
      <p:pic>
        <p:nvPicPr>
          <p:cNvPr id="4" name="Martin Luther King Why I Am Opposed to the War in.mp3">
            <a:hlinkClick r:id="" action="ppaction://media"/>
          </p:cNvPr>
          <p:cNvPicPr/>
          <p:nvPr>
            <p:ph idx="1"/>
            <a:videoFile r:link="rId1"/>
          </p:nvPr>
        </p:nvPicPr>
        <p:blipFill>
          <a:blip r:embed="rId3"/>
          <a:stretch>
            <a:fillRect/>
          </a:stretch>
        </p:blipFill>
        <p:spPr>
          <a:xfrm>
            <a:off x="3810000" y="3689350"/>
            <a:ext cx="1524000" cy="698500"/>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San Francisco (Be Sure to Wear Flowers in Your Hair</a:t>
            </a:r>
            <a:endParaRPr lang="en-US" dirty="0"/>
          </a:p>
        </p:txBody>
      </p:sp>
      <p:pic>
        <p:nvPicPr>
          <p:cNvPr id="4" name="15 San Francisco (Be Sure to Wear Some Flowers in Your Hair).mp3">
            <a:hlinkClick r:id="" action="ppaction://media"/>
          </p:cNvPr>
          <p:cNvPicPr/>
          <p:nvPr>
            <p:ph idx="1"/>
            <a:videoFile r:link="rId1"/>
          </p:nvPr>
        </p:nvPicPr>
        <p:blipFill>
          <a:blip r:embed="rId3"/>
          <a:stretch>
            <a:fillRect/>
          </a:stretch>
        </p:blipFill>
        <p:spPr>
          <a:xfrm>
            <a:off x="7620000" y="5943600"/>
            <a:ext cx="1524000" cy="698500"/>
          </a:xfrm>
        </p:spPr>
      </p:pic>
      <p:sp>
        <p:nvSpPr>
          <p:cNvPr id="5" name="TextBox 4"/>
          <p:cNvSpPr txBox="1"/>
          <p:nvPr/>
        </p:nvSpPr>
        <p:spPr>
          <a:xfrm>
            <a:off x="228600" y="1828801"/>
            <a:ext cx="8458200" cy="4813300"/>
          </a:xfrm>
          <a:prstGeom prst="rect">
            <a:avLst/>
          </a:prstGeom>
          <a:noFill/>
        </p:spPr>
        <p:txBody>
          <a:bodyPr wrap="square" numCol="2" rtlCol="0">
            <a:spAutoFit/>
          </a:bodyPr>
          <a:lstStyle/>
          <a:p>
            <a:r>
              <a:rPr lang="en-US" sz="1600" dirty="0" smtClean="0"/>
              <a:t>If you're going to San </a:t>
            </a:r>
            <a:r>
              <a:rPr lang="en-US" sz="1600" dirty="0" smtClean="0"/>
              <a:t>Francisco</a:t>
            </a:r>
          </a:p>
          <a:p>
            <a:r>
              <a:rPr lang="en-US" sz="1600" dirty="0" smtClean="0"/>
              <a:t>Be </a:t>
            </a:r>
            <a:r>
              <a:rPr lang="en-US" sz="1600" dirty="0" smtClean="0"/>
              <a:t>sure to wear some flowers in your </a:t>
            </a:r>
            <a:r>
              <a:rPr lang="en-US" sz="1600" dirty="0" smtClean="0"/>
              <a:t>hair</a:t>
            </a:r>
          </a:p>
          <a:p>
            <a:r>
              <a:rPr lang="en-US" sz="1600" dirty="0" smtClean="0"/>
              <a:t>If </a:t>
            </a:r>
            <a:r>
              <a:rPr lang="en-US" sz="1600" dirty="0" smtClean="0"/>
              <a:t>you're going to San </a:t>
            </a:r>
            <a:r>
              <a:rPr lang="en-US" sz="1600" dirty="0" smtClean="0"/>
              <a:t>Francisco</a:t>
            </a:r>
          </a:p>
          <a:p>
            <a:r>
              <a:rPr lang="en-US" sz="1600" dirty="0" smtClean="0"/>
              <a:t>You're </a:t>
            </a:r>
            <a:r>
              <a:rPr lang="en-US" sz="1600" dirty="0" smtClean="0"/>
              <a:t>gonna meet some gentle people </a:t>
            </a:r>
            <a:r>
              <a:rPr lang="en-US" sz="1600" dirty="0" smtClean="0"/>
              <a:t>there</a:t>
            </a:r>
          </a:p>
          <a:p>
            <a:endParaRPr lang="en-US" sz="1600" dirty="0" smtClean="0"/>
          </a:p>
          <a:p>
            <a:r>
              <a:rPr lang="en-US" sz="1600" dirty="0" smtClean="0"/>
              <a:t>For </a:t>
            </a:r>
            <a:r>
              <a:rPr lang="en-US" sz="1600" dirty="0" smtClean="0"/>
              <a:t>those who come to San </a:t>
            </a:r>
            <a:r>
              <a:rPr lang="en-US" sz="1600" dirty="0" smtClean="0"/>
              <a:t>Francisco</a:t>
            </a:r>
          </a:p>
          <a:p>
            <a:r>
              <a:rPr lang="en-US" sz="1600" dirty="0" smtClean="0"/>
              <a:t>Summertime </a:t>
            </a:r>
            <a:r>
              <a:rPr lang="en-US" sz="1600" dirty="0" smtClean="0"/>
              <a:t>will be a love-in </a:t>
            </a:r>
            <a:r>
              <a:rPr lang="en-US" sz="1600" dirty="0" smtClean="0"/>
              <a:t>there</a:t>
            </a:r>
          </a:p>
          <a:p>
            <a:r>
              <a:rPr lang="en-US" sz="1600" dirty="0" smtClean="0"/>
              <a:t>In </a:t>
            </a:r>
            <a:r>
              <a:rPr lang="en-US" sz="1600" dirty="0" smtClean="0"/>
              <a:t>the streets of San </a:t>
            </a:r>
            <a:r>
              <a:rPr lang="en-US" sz="1600" dirty="0" smtClean="0"/>
              <a:t>Francisco</a:t>
            </a:r>
          </a:p>
          <a:p>
            <a:r>
              <a:rPr lang="en-US" sz="1600" dirty="0" smtClean="0"/>
              <a:t>Gentle </a:t>
            </a:r>
            <a:r>
              <a:rPr lang="en-US" sz="1600" dirty="0" smtClean="0"/>
              <a:t>people with flowers in their </a:t>
            </a:r>
            <a:r>
              <a:rPr lang="en-US" sz="1600" dirty="0" smtClean="0"/>
              <a:t>hair</a:t>
            </a:r>
          </a:p>
          <a:p>
            <a:endParaRPr lang="en-US" sz="1600" dirty="0" smtClean="0"/>
          </a:p>
          <a:p>
            <a:r>
              <a:rPr lang="en-US" sz="1600" dirty="0" smtClean="0"/>
              <a:t>All </a:t>
            </a:r>
            <a:r>
              <a:rPr lang="en-US" sz="1600" dirty="0" smtClean="0"/>
              <a:t>across the nation such a strange </a:t>
            </a:r>
            <a:r>
              <a:rPr lang="en-US" sz="1600" dirty="0" smtClean="0"/>
              <a:t>vibration</a:t>
            </a:r>
          </a:p>
          <a:p>
            <a:r>
              <a:rPr lang="en-US" sz="1600" dirty="0" smtClean="0"/>
              <a:t>People </a:t>
            </a:r>
            <a:r>
              <a:rPr lang="en-US" sz="1600" dirty="0" smtClean="0"/>
              <a:t>in </a:t>
            </a:r>
            <a:r>
              <a:rPr lang="en-US" sz="1600" dirty="0" smtClean="0"/>
              <a:t>motion</a:t>
            </a:r>
          </a:p>
          <a:p>
            <a:r>
              <a:rPr lang="en-US" sz="1600" dirty="0" smtClean="0"/>
              <a:t>There's </a:t>
            </a:r>
            <a:r>
              <a:rPr lang="en-US" sz="1600" dirty="0" smtClean="0"/>
              <a:t>a whole generation with a new </a:t>
            </a:r>
            <a:r>
              <a:rPr lang="en-US" sz="1600" dirty="0" smtClean="0"/>
              <a:t>explanation</a:t>
            </a:r>
          </a:p>
          <a:p>
            <a:r>
              <a:rPr lang="en-US" sz="1600" dirty="0" smtClean="0"/>
              <a:t>People </a:t>
            </a:r>
            <a:r>
              <a:rPr lang="en-US" sz="1600" dirty="0" smtClean="0"/>
              <a:t>in motion people in </a:t>
            </a:r>
            <a:r>
              <a:rPr lang="en-US" sz="1600" dirty="0" smtClean="0"/>
              <a:t>motion</a:t>
            </a:r>
          </a:p>
          <a:p>
            <a:endParaRPr lang="en-US" sz="1600" dirty="0" smtClean="0"/>
          </a:p>
          <a:p>
            <a:endParaRPr lang="en-US" sz="1600" dirty="0" smtClean="0"/>
          </a:p>
          <a:p>
            <a:endParaRPr lang="en-US" sz="1600" dirty="0" smtClean="0"/>
          </a:p>
          <a:p>
            <a:endParaRPr lang="en-US" sz="1600" dirty="0" smtClean="0"/>
          </a:p>
          <a:p>
            <a:r>
              <a:rPr lang="en-US" sz="1600" dirty="0" smtClean="0"/>
              <a:t>For </a:t>
            </a:r>
            <a:r>
              <a:rPr lang="en-US" sz="1600" dirty="0" smtClean="0"/>
              <a:t>those who come to San </a:t>
            </a:r>
            <a:r>
              <a:rPr lang="en-US" sz="1600" dirty="0" smtClean="0"/>
              <a:t>Francisco</a:t>
            </a:r>
          </a:p>
          <a:p>
            <a:r>
              <a:rPr lang="en-US" sz="1600" dirty="0" smtClean="0"/>
              <a:t>Be </a:t>
            </a:r>
            <a:r>
              <a:rPr lang="en-US" sz="1600" dirty="0" smtClean="0"/>
              <a:t>sure to wear some flowers in your </a:t>
            </a:r>
            <a:r>
              <a:rPr lang="en-US" sz="1600" dirty="0" smtClean="0"/>
              <a:t>hair</a:t>
            </a:r>
          </a:p>
          <a:p>
            <a:r>
              <a:rPr lang="en-US" sz="1600" dirty="0" smtClean="0"/>
              <a:t>If </a:t>
            </a:r>
            <a:r>
              <a:rPr lang="en-US" sz="1600" dirty="0" smtClean="0"/>
              <a:t>you come to San </a:t>
            </a:r>
            <a:r>
              <a:rPr lang="en-US" sz="1600" dirty="0" smtClean="0"/>
              <a:t>Francisco</a:t>
            </a:r>
          </a:p>
          <a:p>
            <a:r>
              <a:rPr lang="en-US" sz="1600" dirty="0" smtClean="0"/>
              <a:t>Summertime </a:t>
            </a:r>
            <a:r>
              <a:rPr lang="en-US" sz="1600" dirty="0" smtClean="0"/>
              <a:t>will be a love-in </a:t>
            </a:r>
            <a:r>
              <a:rPr lang="en-US" sz="1600" dirty="0" smtClean="0"/>
              <a:t>there</a:t>
            </a:r>
          </a:p>
          <a:p>
            <a:endParaRPr lang="en-US" sz="1600" dirty="0" smtClean="0"/>
          </a:p>
          <a:p>
            <a:r>
              <a:rPr lang="en-US" sz="1600" dirty="0" smtClean="0"/>
              <a:t>If </a:t>
            </a:r>
            <a:r>
              <a:rPr lang="en-US" sz="1600" dirty="0" smtClean="0"/>
              <a:t>you come to San </a:t>
            </a:r>
            <a:r>
              <a:rPr lang="en-US" sz="1600" dirty="0" smtClean="0"/>
              <a:t>Francisco</a:t>
            </a:r>
          </a:p>
          <a:p>
            <a:r>
              <a:rPr lang="en-US" sz="1600" dirty="0" smtClean="0"/>
              <a:t>Summertime </a:t>
            </a:r>
            <a:r>
              <a:rPr lang="en-US" sz="1600" dirty="0" smtClean="0"/>
              <a:t>will be a love-in there</a:t>
            </a:r>
            <a:endParaRPr lang="en-US" sz="1600"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of the Sixties</a:t>
            </a:r>
            <a:endParaRPr lang="en-US" dirty="0"/>
          </a:p>
        </p:txBody>
      </p:sp>
      <p:sp>
        <p:nvSpPr>
          <p:cNvPr id="3" name="Content Placeholder 2"/>
          <p:cNvSpPr>
            <a:spLocks noGrp="1"/>
          </p:cNvSpPr>
          <p:nvPr>
            <p:ph idx="1"/>
          </p:nvPr>
        </p:nvSpPr>
        <p:spPr/>
        <p:txBody>
          <a:bodyPr/>
          <a:lstStyle/>
          <a:p>
            <a:r>
              <a:rPr lang="en-US" dirty="0" smtClean="0"/>
              <a:t>1960 </a:t>
            </a:r>
          </a:p>
          <a:p>
            <a:pPr lvl="1"/>
            <a:r>
              <a:rPr lang="en-US" dirty="0" smtClean="0"/>
              <a:t>Eisenhower is the current U.S. president</a:t>
            </a:r>
          </a:p>
          <a:p>
            <a:pPr lvl="1"/>
            <a:r>
              <a:rPr lang="en-US" dirty="0" smtClean="0"/>
              <a:t>John F. Kennedy and Richard Nixon take part in the first televised debate</a:t>
            </a:r>
          </a:p>
          <a:p>
            <a:pPr lvl="1"/>
            <a:r>
              <a:rPr lang="en-US" dirty="0" smtClean="0"/>
              <a:t>Democrats Kennedy &amp; Johnson defeat Republicans Nixon &amp; Lodge in the presidential election</a:t>
            </a:r>
          </a:p>
          <a:p>
            <a:pPr lvl="1"/>
            <a:r>
              <a:rPr lang="en-US" dirty="0" smtClean="0"/>
              <a:t>Student sit-in protests spread throughout the South (Civil Rights Movement)  </a:t>
            </a:r>
          </a:p>
          <a:p>
            <a:pPr lvl="1"/>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Summer of Love</a:t>
            </a:r>
            <a:endParaRPr lang="en-US" dirty="0"/>
          </a:p>
        </p:txBody>
      </p:sp>
      <p:pic>
        <p:nvPicPr>
          <p:cNvPr id="4" name="Content Placeholder 3" descr="610x.jpg"/>
          <p:cNvPicPr>
            <a:picLocks noGrp="1" noChangeAspect="1"/>
          </p:cNvPicPr>
          <p:nvPr>
            <p:ph idx="1"/>
          </p:nvPr>
        </p:nvPicPr>
        <p:blipFill>
          <a:blip r:embed="rId2"/>
          <a:stretch>
            <a:fillRect/>
          </a:stretch>
        </p:blipFill>
        <p:spPr>
          <a:xfrm>
            <a:off x="457200" y="1905000"/>
            <a:ext cx="4038600" cy="3224260"/>
          </a:xfrm>
        </p:spPr>
      </p:pic>
      <p:pic>
        <p:nvPicPr>
          <p:cNvPr id="5" name="Picture 4" descr="Haight_Ashbury.jpg"/>
          <p:cNvPicPr>
            <a:picLocks noChangeAspect="1"/>
          </p:cNvPicPr>
          <p:nvPr/>
        </p:nvPicPr>
        <p:blipFill>
          <a:blip r:embed="rId3"/>
          <a:stretch>
            <a:fillRect/>
          </a:stretch>
        </p:blipFill>
        <p:spPr>
          <a:xfrm>
            <a:off x="5541264" y="1905000"/>
            <a:ext cx="3145536" cy="3145536"/>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of the Sixties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1968</a:t>
            </a:r>
          </a:p>
          <a:p>
            <a:pPr lvl="1"/>
            <a:r>
              <a:rPr lang="en-US" dirty="0" smtClean="0"/>
              <a:t>U.S. intelligence ship </a:t>
            </a:r>
            <a:r>
              <a:rPr lang="en-US" i="1" dirty="0" smtClean="0"/>
              <a:t>Pueblo</a:t>
            </a:r>
            <a:r>
              <a:rPr lang="en-US" dirty="0" smtClean="0"/>
              <a:t> is captured off North Korea</a:t>
            </a:r>
          </a:p>
          <a:p>
            <a:pPr lvl="1"/>
            <a:r>
              <a:rPr lang="en-US" dirty="0" smtClean="0"/>
              <a:t>Johnson calls up 14,787 Air Force and Navy reservists</a:t>
            </a:r>
          </a:p>
          <a:p>
            <a:pPr lvl="1"/>
            <a:r>
              <a:rPr lang="en-US" dirty="0" smtClean="0"/>
              <a:t>The massive Vietcong </a:t>
            </a:r>
            <a:r>
              <a:rPr lang="en-US" dirty="0" err="1" smtClean="0"/>
              <a:t>Tet</a:t>
            </a:r>
            <a:r>
              <a:rPr lang="en-US" dirty="0" smtClean="0"/>
              <a:t> Offensive begins</a:t>
            </a:r>
          </a:p>
          <a:p>
            <a:pPr lvl="1"/>
            <a:r>
              <a:rPr lang="en-US" dirty="0" smtClean="0"/>
              <a:t>Eugene McCarthy stuns by finishing a close second to Johnson in the New Hampshire primary</a:t>
            </a:r>
          </a:p>
          <a:p>
            <a:pPr lvl="1"/>
            <a:r>
              <a:rPr lang="en-US" dirty="0" smtClean="0"/>
              <a:t>Robert Kennedy announces his candidacy for president </a:t>
            </a:r>
          </a:p>
          <a:p>
            <a:pPr lvl="1"/>
            <a:r>
              <a:rPr lang="en-US" dirty="0" smtClean="0"/>
              <a:t>Johnson reveals he will not run for a second term as president</a:t>
            </a:r>
          </a:p>
          <a:p>
            <a:pPr lvl="1"/>
            <a:r>
              <a:rPr lang="en-US" dirty="0" smtClean="0"/>
              <a:t>MLK is assassinated</a:t>
            </a:r>
          </a:p>
          <a:p>
            <a:pPr lvl="1"/>
            <a:r>
              <a:rPr lang="en-US" dirty="0" smtClean="0"/>
              <a:t>100,000 march in NYC</a:t>
            </a:r>
          </a:p>
          <a:p>
            <a:pPr lvl="1"/>
            <a:r>
              <a:rPr lang="en-US" dirty="0" smtClean="0"/>
              <a:t>Hubert Humphrey announces his candidacy for president  </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of the Sixties</a:t>
            </a:r>
            <a:endParaRPr lang="en-US" dirty="0"/>
          </a:p>
        </p:txBody>
      </p:sp>
      <p:sp>
        <p:nvSpPr>
          <p:cNvPr id="3" name="Content Placeholder 2"/>
          <p:cNvSpPr>
            <a:spLocks noGrp="1"/>
          </p:cNvSpPr>
          <p:nvPr>
            <p:ph idx="1"/>
          </p:nvPr>
        </p:nvSpPr>
        <p:spPr>
          <a:xfrm>
            <a:off x="457200" y="1828800"/>
            <a:ext cx="8229600" cy="4724399"/>
          </a:xfrm>
        </p:spPr>
        <p:txBody>
          <a:bodyPr>
            <a:normAutofit fontScale="85000" lnSpcReduction="20000"/>
          </a:bodyPr>
          <a:lstStyle/>
          <a:p>
            <a:r>
              <a:rPr lang="en-US" dirty="0" smtClean="0"/>
              <a:t>1968 Continued…</a:t>
            </a:r>
          </a:p>
          <a:p>
            <a:pPr lvl="1"/>
            <a:r>
              <a:rPr lang="en-US" dirty="0" smtClean="0"/>
              <a:t>The Poor People’s Campaign establishes Resurrection City in Washington, DC</a:t>
            </a:r>
          </a:p>
          <a:p>
            <a:pPr lvl="1"/>
            <a:r>
              <a:rPr lang="en-US" dirty="0" smtClean="0"/>
              <a:t>The Vietnam War peace talks open in Paris</a:t>
            </a:r>
          </a:p>
          <a:p>
            <a:pPr lvl="1"/>
            <a:r>
              <a:rPr lang="en-US" dirty="0" smtClean="0"/>
              <a:t>Robert Kennedy is assassinated at the end of a successful CA primary campaign</a:t>
            </a:r>
          </a:p>
          <a:p>
            <a:pPr lvl="1"/>
            <a:r>
              <a:rPr lang="en-US" dirty="0" smtClean="0"/>
              <a:t>Vietnam War becomes longest war in U.S. history</a:t>
            </a:r>
          </a:p>
          <a:p>
            <a:pPr lvl="1"/>
            <a:r>
              <a:rPr lang="en-US" dirty="0" smtClean="0"/>
              <a:t>Richard Nixon and Spiro Agnew gain the Republican nomination</a:t>
            </a:r>
          </a:p>
          <a:p>
            <a:pPr lvl="1"/>
            <a:r>
              <a:rPr lang="en-US" dirty="0" smtClean="0"/>
              <a:t>The Democratic presidential convention in Chicago nominates Hubert Humphrey amidst massive demonstrations organized by antiwar groups and the Youth International party (</a:t>
            </a:r>
            <a:r>
              <a:rPr lang="en-US" dirty="0" err="1" smtClean="0"/>
              <a:t>Yippies</a:t>
            </a:r>
            <a:r>
              <a:rPr lang="en-US" dirty="0" smtClean="0"/>
              <a:t>); street disorders and police brutality ensue while demonstrators chant “the whole world is watching.”</a:t>
            </a:r>
          </a:p>
          <a:p>
            <a:pPr lvl="1"/>
            <a:r>
              <a:rPr lang="en-US" dirty="0" smtClean="0"/>
              <a:t>Women’s liberation activists picket the Miss America pageant</a:t>
            </a:r>
          </a:p>
          <a:p>
            <a:pPr lvl="1"/>
            <a:r>
              <a:rPr lang="en-US" dirty="0" err="1" smtClean="0"/>
              <a:t>G.I.’s</a:t>
            </a:r>
            <a:r>
              <a:rPr lang="en-US" dirty="0" smtClean="0"/>
              <a:t> and vets hold a peace march in San Francisco</a:t>
            </a:r>
          </a:p>
          <a:p>
            <a:pPr lvl="1"/>
            <a:r>
              <a:rPr lang="en-US" dirty="0" smtClean="0"/>
              <a:t>Richard Nixon is elected president by a close margin</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Walter Cronkite on Vietnam</a:t>
            </a:r>
            <a:endParaRPr lang="en-US" dirty="0"/>
          </a:p>
        </p:txBody>
      </p:sp>
      <p:pic>
        <p:nvPicPr>
          <p:cNvPr id="4" name="Walter Cronkite 1968.mov">
            <a:hlinkClick r:id="" action="ppaction://media"/>
          </p:cNvPr>
          <p:cNvPicPr/>
          <p:nvPr>
            <p:ph idx="1"/>
            <a:videoFile r:link="rId1"/>
          </p:nvPr>
        </p:nvPicPr>
        <p:blipFill>
          <a:blip r:embed="rId3"/>
          <a:stretch>
            <a:fillRect/>
          </a:stretch>
        </p:blipFill>
        <p:spPr>
          <a:xfrm>
            <a:off x="2540000" y="2514600"/>
            <a:ext cx="4064000" cy="3048000"/>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Walter Cronkite on MLK Death</a:t>
            </a:r>
            <a:endParaRPr lang="en-US" dirty="0"/>
          </a:p>
        </p:txBody>
      </p:sp>
      <p:pic>
        <p:nvPicPr>
          <p:cNvPr id="4" name="1968 King Assassination Report CBS News.mov">
            <a:hlinkClick r:id="" action="ppaction://media"/>
          </p:cNvPr>
          <p:cNvPicPr/>
          <p:nvPr>
            <p:ph idx="1"/>
            <a:videoFile r:link="rId1"/>
          </p:nvPr>
        </p:nvPicPr>
        <p:blipFill>
          <a:blip r:embed="rId3"/>
          <a:stretch>
            <a:fillRect/>
          </a:stretch>
        </p:blipFill>
        <p:spPr>
          <a:xfrm>
            <a:off x="2540000" y="2514600"/>
            <a:ext cx="4064000" cy="3048000"/>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Women’s Liberation Groups Protest Miss America</a:t>
            </a:r>
            <a:endParaRPr lang="en-US" dirty="0"/>
          </a:p>
        </p:txBody>
      </p:sp>
      <p:pic>
        <p:nvPicPr>
          <p:cNvPr id="4" name="Content Placeholder 3" descr="MissAm01.jpg"/>
          <p:cNvPicPr>
            <a:picLocks noGrp="1" noChangeAspect="1"/>
          </p:cNvPicPr>
          <p:nvPr>
            <p:ph idx="1"/>
          </p:nvPr>
        </p:nvPicPr>
        <p:blipFill>
          <a:blip r:embed="rId2"/>
          <a:stretch>
            <a:fillRect/>
          </a:stretch>
        </p:blipFill>
        <p:spPr>
          <a:xfrm>
            <a:off x="152400" y="1828800"/>
            <a:ext cx="3568700" cy="3505200"/>
          </a:xfrm>
        </p:spPr>
      </p:pic>
      <p:pic>
        <p:nvPicPr>
          <p:cNvPr id="5" name="Picture 4" descr="MissAm13.jpg"/>
          <p:cNvPicPr>
            <a:picLocks noChangeAspect="1"/>
          </p:cNvPicPr>
          <p:nvPr/>
        </p:nvPicPr>
        <p:blipFill>
          <a:blip r:embed="rId3"/>
          <a:stretch>
            <a:fillRect/>
          </a:stretch>
        </p:blipFill>
        <p:spPr>
          <a:xfrm>
            <a:off x="3505200" y="2286000"/>
            <a:ext cx="2959403" cy="3803650"/>
          </a:xfrm>
          <a:prstGeom prst="rect">
            <a:avLst/>
          </a:prstGeom>
        </p:spPr>
      </p:pic>
      <p:pic>
        <p:nvPicPr>
          <p:cNvPr id="6" name="Picture 5" descr="MissAm31.jpg"/>
          <p:cNvPicPr>
            <a:picLocks noChangeAspect="1"/>
          </p:cNvPicPr>
          <p:nvPr/>
        </p:nvPicPr>
        <p:blipFill>
          <a:blip r:embed="rId4"/>
          <a:stretch>
            <a:fillRect/>
          </a:stretch>
        </p:blipFill>
        <p:spPr>
          <a:xfrm>
            <a:off x="5334000" y="4724400"/>
            <a:ext cx="3568700" cy="1896131"/>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of the Sixties</a:t>
            </a:r>
            <a:endParaRPr lang="en-US" dirty="0"/>
          </a:p>
        </p:txBody>
      </p:sp>
      <p:sp>
        <p:nvSpPr>
          <p:cNvPr id="3" name="Content Placeholder 2"/>
          <p:cNvSpPr>
            <a:spLocks noGrp="1"/>
          </p:cNvSpPr>
          <p:nvPr>
            <p:ph idx="1"/>
          </p:nvPr>
        </p:nvSpPr>
        <p:spPr/>
        <p:txBody>
          <a:bodyPr>
            <a:normAutofit fontScale="92500"/>
          </a:bodyPr>
          <a:lstStyle/>
          <a:p>
            <a:r>
              <a:rPr lang="en-US" dirty="0" smtClean="0"/>
              <a:t>1969</a:t>
            </a:r>
          </a:p>
          <a:p>
            <a:pPr lvl="1"/>
            <a:r>
              <a:rPr lang="en-US" dirty="0" smtClean="0"/>
              <a:t>American troop levels in Vietnam reach a peak of 542,000</a:t>
            </a:r>
          </a:p>
          <a:p>
            <a:pPr lvl="1"/>
            <a:r>
              <a:rPr lang="en-US" dirty="0" smtClean="0"/>
              <a:t>10,000 march against the tide on Pennsylvania Ave during a “</a:t>
            </a:r>
            <a:r>
              <a:rPr lang="en-US" dirty="0" err="1" smtClean="0"/>
              <a:t>Counterinaugural</a:t>
            </a:r>
            <a:r>
              <a:rPr lang="en-US" dirty="0" smtClean="0"/>
              <a:t>” protest</a:t>
            </a:r>
          </a:p>
          <a:p>
            <a:pPr lvl="1"/>
            <a:r>
              <a:rPr lang="en-US" i="1" dirty="0" smtClean="0"/>
              <a:t>Easy Rider</a:t>
            </a:r>
            <a:r>
              <a:rPr lang="en-US" dirty="0" smtClean="0"/>
              <a:t> is released</a:t>
            </a:r>
          </a:p>
          <a:p>
            <a:pPr lvl="1"/>
            <a:r>
              <a:rPr lang="en-US" dirty="0" smtClean="0"/>
              <a:t>President Nixon authorizes the development of an anti-ballistic missile system against the prevailing advice of scientists</a:t>
            </a:r>
          </a:p>
          <a:p>
            <a:pPr lvl="1"/>
            <a:r>
              <a:rPr lang="en-US" dirty="0" smtClean="0"/>
              <a:t>A Gallup poll shows 58% of Americans oppose the Vietnam War</a:t>
            </a:r>
          </a:p>
          <a:p>
            <a:pPr lvl="1"/>
            <a:r>
              <a:rPr lang="en-US" dirty="0" smtClean="0"/>
              <a:t>Neil </a:t>
            </a:r>
            <a:r>
              <a:rPr lang="en-US" dirty="0" err="1" smtClean="0"/>
              <a:t>Armstong</a:t>
            </a:r>
            <a:r>
              <a:rPr lang="en-US" dirty="0" smtClean="0"/>
              <a:t> and Buzz </a:t>
            </a:r>
            <a:r>
              <a:rPr lang="en-US" dirty="0" err="1" smtClean="0"/>
              <a:t>Aldrin</a:t>
            </a:r>
            <a:r>
              <a:rPr lang="en-US" dirty="0" smtClean="0"/>
              <a:t> walk on the moon</a:t>
            </a:r>
          </a:p>
          <a:p>
            <a:pPr lvl="1"/>
            <a:r>
              <a:rPr lang="en-US" dirty="0" smtClean="0"/>
              <a:t>Woodstock rock concerts </a:t>
            </a:r>
            <a:r>
              <a:rPr lang="en-US" dirty="0" smtClean="0"/>
              <a:t>occur</a:t>
            </a:r>
            <a:endParaRPr lang="en-US" dirty="0" smtClean="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of the Sixties</a:t>
            </a:r>
            <a:endParaRPr lang="en-US" dirty="0"/>
          </a:p>
        </p:txBody>
      </p:sp>
      <p:sp>
        <p:nvSpPr>
          <p:cNvPr id="3" name="Content Placeholder 2"/>
          <p:cNvSpPr>
            <a:spLocks noGrp="1"/>
          </p:cNvSpPr>
          <p:nvPr>
            <p:ph idx="1"/>
          </p:nvPr>
        </p:nvSpPr>
        <p:spPr/>
        <p:txBody>
          <a:bodyPr>
            <a:normAutofit lnSpcReduction="10000"/>
          </a:bodyPr>
          <a:lstStyle/>
          <a:p>
            <a:r>
              <a:rPr lang="en-US" dirty="0" smtClean="0"/>
              <a:t>1969 Continued…</a:t>
            </a:r>
          </a:p>
          <a:p>
            <a:pPr lvl="1"/>
            <a:r>
              <a:rPr lang="en-US" dirty="0" smtClean="0"/>
              <a:t>The Vietnam Moratorium Day is observed by millions of Americans in thousands of cities, towns, and campuses across the country</a:t>
            </a:r>
          </a:p>
          <a:p>
            <a:pPr lvl="1"/>
            <a:r>
              <a:rPr lang="en-US" dirty="0" smtClean="0"/>
              <a:t>The New Mobilization Committee to End the War in Vietnam organizes the March Against Death in Washington; about 500,000 protestors attend week-long demonstrations</a:t>
            </a:r>
          </a:p>
          <a:p>
            <a:pPr lvl="1"/>
            <a:r>
              <a:rPr lang="en-US" dirty="0" smtClean="0"/>
              <a:t>The first draft lottery of the decade is held</a:t>
            </a:r>
          </a:p>
          <a:p>
            <a:pPr lvl="1"/>
            <a:r>
              <a:rPr lang="en-US" dirty="0" smtClean="0"/>
              <a:t>A young black youth is killed by Hell’s Angels during a Rolling Stones concert at Altamont </a:t>
            </a:r>
          </a:p>
          <a:p>
            <a:pPr lvl="1"/>
            <a:r>
              <a:rPr lang="en-US" dirty="0" smtClean="0"/>
              <a:t>The Charles Manson gang kills in LA</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 Walks on Moon</a:t>
            </a:r>
            <a:endParaRPr lang="en-US" dirty="0"/>
          </a:p>
        </p:txBody>
      </p:sp>
      <p:pic>
        <p:nvPicPr>
          <p:cNvPr id="4" name="The_Man_on_the_Moon.asf">
            <a:hlinkClick r:id="" action="ppaction://media"/>
          </p:cNvPr>
          <p:cNvPicPr/>
          <p:nvPr>
            <p:ph idx="1"/>
            <a:videoFile r:link="rId1"/>
          </p:nvPr>
        </p:nvPicPr>
        <p:blipFill>
          <a:blip r:embed="rId3"/>
          <a:stretch>
            <a:fillRect/>
          </a:stretch>
        </p:blipFill>
        <p:spPr>
          <a:xfrm>
            <a:off x="2336800" y="2514600"/>
            <a:ext cx="4470400" cy="3048000"/>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Woodstock Acts</a:t>
            </a:r>
            <a:endParaRPr lang="en-US" dirty="0"/>
          </a:p>
        </p:txBody>
      </p:sp>
      <p:sp>
        <p:nvSpPr>
          <p:cNvPr id="3" name="Content Placeholder 2"/>
          <p:cNvSpPr>
            <a:spLocks noGrp="1"/>
          </p:cNvSpPr>
          <p:nvPr>
            <p:ph idx="1"/>
          </p:nvPr>
        </p:nvSpPr>
        <p:spPr/>
        <p:txBody>
          <a:bodyPr numCol="4">
            <a:normAutofit fontScale="70000" lnSpcReduction="20000"/>
          </a:bodyPr>
          <a:lstStyle/>
          <a:p>
            <a:pPr>
              <a:spcBef>
                <a:spcPts val="0"/>
              </a:spcBef>
            </a:pPr>
            <a:r>
              <a:rPr lang="en-US" dirty="0" smtClean="0"/>
              <a:t>Joan </a:t>
            </a:r>
            <a:r>
              <a:rPr lang="en-US" dirty="0" smtClean="0"/>
              <a:t>Baez</a:t>
            </a:r>
          </a:p>
          <a:p>
            <a:pPr>
              <a:spcBef>
                <a:spcPts val="0"/>
              </a:spcBef>
            </a:pPr>
            <a:endParaRPr lang="en-US" dirty="0" smtClean="0"/>
          </a:p>
          <a:p>
            <a:pPr>
              <a:spcBef>
                <a:spcPts val="0"/>
              </a:spcBef>
            </a:pPr>
            <a:r>
              <a:rPr lang="en-US" dirty="0" err="1" smtClean="0"/>
              <a:t>Arlo</a:t>
            </a:r>
            <a:r>
              <a:rPr lang="en-US" dirty="0" smtClean="0"/>
              <a:t> Guthrie</a:t>
            </a:r>
          </a:p>
          <a:p>
            <a:pPr>
              <a:spcBef>
                <a:spcPts val="0"/>
              </a:spcBef>
            </a:pPr>
            <a:endParaRPr lang="en-US" dirty="0" smtClean="0"/>
          </a:p>
          <a:p>
            <a:pPr>
              <a:spcBef>
                <a:spcPts val="0"/>
              </a:spcBef>
            </a:pPr>
            <a:r>
              <a:rPr lang="en-US" dirty="0" smtClean="0"/>
              <a:t>Tim Hardin</a:t>
            </a:r>
          </a:p>
          <a:p>
            <a:pPr>
              <a:spcBef>
                <a:spcPts val="0"/>
              </a:spcBef>
            </a:pPr>
            <a:endParaRPr lang="en-US" dirty="0" smtClean="0"/>
          </a:p>
          <a:p>
            <a:pPr>
              <a:spcBef>
                <a:spcPts val="0"/>
              </a:spcBef>
            </a:pPr>
            <a:r>
              <a:rPr lang="en-US" dirty="0" smtClean="0"/>
              <a:t>Incredible String Band</a:t>
            </a:r>
          </a:p>
          <a:p>
            <a:pPr>
              <a:spcBef>
                <a:spcPts val="0"/>
              </a:spcBef>
            </a:pPr>
            <a:endParaRPr lang="en-US" dirty="0" smtClean="0"/>
          </a:p>
          <a:p>
            <a:pPr>
              <a:spcBef>
                <a:spcPts val="0"/>
              </a:spcBef>
            </a:pPr>
            <a:r>
              <a:rPr lang="en-US" dirty="0" smtClean="0"/>
              <a:t>Ravi Shankar</a:t>
            </a:r>
          </a:p>
          <a:p>
            <a:pPr>
              <a:spcBef>
                <a:spcPts val="0"/>
              </a:spcBef>
            </a:pPr>
            <a:endParaRPr lang="en-US" dirty="0" smtClean="0"/>
          </a:p>
          <a:p>
            <a:pPr>
              <a:spcBef>
                <a:spcPts val="0"/>
              </a:spcBef>
            </a:pPr>
            <a:r>
              <a:rPr lang="en-US" dirty="0" smtClean="0"/>
              <a:t>Richie Havens</a:t>
            </a:r>
          </a:p>
          <a:p>
            <a:pPr>
              <a:spcBef>
                <a:spcPts val="0"/>
              </a:spcBef>
            </a:pPr>
            <a:endParaRPr lang="en-US" dirty="0" smtClean="0"/>
          </a:p>
          <a:p>
            <a:pPr>
              <a:spcBef>
                <a:spcPts val="0"/>
              </a:spcBef>
            </a:pPr>
            <a:r>
              <a:rPr lang="en-US" dirty="0" smtClean="0"/>
              <a:t>Sly and the Family Stone</a:t>
            </a:r>
          </a:p>
          <a:p>
            <a:pPr>
              <a:spcBef>
                <a:spcPts val="0"/>
              </a:spcBef>
            </a:pPr>
            <a:endParaRPr lang="en-US" dirty="0" smtClean="0"/>
          </a:p>
          <a:p>
            <a:pPr>
              <a:spcBef>
                <a:spcPts val="0"/>
              </a:spcBef>
            </a:pPr>
            <a:r>
              <a:rPr lang="en-US" dirty="0" smtClean="0"/>
              <a:t>Bert </a:t>
            </a:r>
            <a:r>
              <a:rPr lang="en-US" dirty="0" err="1" smtClean="0"/>
              <a:t>Sommer</a:t>
            </a:r>
            <a:endParaRPr lang="en-US" dirty="0" smtClean="0"/>
          </a:p>
          <a:p>
            <a:pPr>
              <a:spcBef>
                <a:spcPts val="0"/>
              </a:spcBef>
            </a:pPr>
            <a:endParaRPr lang="en-US" dirty="0" smtClean="0"/>
          </a:p>
          <a:p>
            <a:pPr>
              <a:spcBef>
                <a:spcPts val="0"/>
              </a:spcBef>
            </a:pPr>
            <a:r>
              <a:rPr lang="en-US" dirty="0" smtClean="0"/>
              <a:t>Sweetwater</a:t>
            </a:r>
          </a:p>
          <a:p>
            <a:pPr>
              <a:spcBef>
                <a:spcPts val="0"/>
              </a:spcBef>
            </a:pPr>
            <a:endParaRPr lang="en-US" dirty="0" smtClean="0"/>
          </a:p>
          <a:p>
            <a:pPr>
              <a:spcBef>
                <a:spcPts val="0"/>
              </a:spcBef>
            </a:pPr>
            <a:r>
              <a:rPr lang="en-US" dirty="0" smtClean="0"/>
              <a:t>Quill</a:t>
            </a:r>
          </a:p>
          <a:p>
            <a:pPr>
              <a:spcBef>
                <a:spcPts val="0"/>
              </a:spcBef>
            </a:pPr>
            <a:endParaRPr lang="en-US" dirty="0" smtClean="0"/>
          </a:p>
          <a:p>
            <a:pPr>
              <a:spcBef>
                <a:spcPts val="0"/>
              </a:spcBef>
            </a:pPr>
            <a:r>
              <a:rPr lang="en-US" dirty="0" smtClean="0"/>
              <a:t>Canned Heat</a:t>
            </a:r>
          </a:p>
          <a:p>
            <a:pPr>
              <a:spcBef>
                <a:spcPts val="0"/>
              </a:spcBef>
            </a:pPr>
            <a:endParaRPr lang="en-US" dirty="0" smtClean="0"/>
          </a:p>
          <a:p>
            <a:pPr>
              <a:spcBef>
                <a:spcPts val="0"/>
              </a:spcBef>
            </a:pPr>
            <a:r>
              <a:rPr lang="en-US" dirty="0" err="1" smtClean="0"/>
              <a:t>Creedence</a:t>
            </a:r>
            <a:r>
              <a:rPr lang="en-US" dirty="0" smtClean="0"/>
              <a:t> Clearwater Revival</a:t>
            </a:r>
          </a:p>
          <a:p>
            <a:pPr>
              <a:spcBef>
                <a:spcPts val="0"/>
              </a:spcBef>
            </a:pPr>
            <a:endParaRPr lang="en-US" dirty="0" smtClean="0"/>
          </a:p>
          <a:p>
            <a:pPr>
              <a:spcBef>
                <a:spcPts val="0"/>
              </a:spcBef>
            </a:pPr>
            <a:r>
              <a:rPr lang="en-US" dirty="0" smtClean="0"/>
              <a:t>Jefferson Airplane</a:t>
            </a:r>
          </a:p>
          <a:p>
            <a:pPr>
              <a:spcBef>
                <a:spcPts val="0"/>
              </a:spcBef>
            </a:pPr>
            <a:endParaRPr lang="en-US" dirty="0" smtClean="0"/>
          </a:p>
          <a:p>
            <a:pPr>
              <a:spcBef>
                <a:spcPts val="0"/>
              </a:spcBef>
            </a:pPr>
            <a:r>
              <a:rPr lang="en-US" dirty="0" smtClean="0"/>
              <a:t>The Who</a:t>
            </a:r>
          </a:p>
          <a:p>
            <a:pPr>
              <a:spcBef>
                <a:spcPts val="0"/>
              </a:spcBef>
            </a:pPr>
            <a:endParaRPr lang="en-US" dirty="0" smtClean="0"/>
          </a:p>
          <a:p>
            <a:pPr>
              <a:spcBef>
                <a:spcPts val="0"/>
              </a:spcBef>
            </a:pPr>
            <a:r>
              <a:rPr lang="en-US" dirty="0" smtClean="0"/>
              <a:t>Grateful Dead</a:t>
            </a:r>
          </a:p>
          <a:p>
            <a:pPr>
              <a:spcBef>
                <a:spcPts val="0"/>
              </a:spcBef>
            </a:pPr>
            <a:endParaRPr lang="en-US" dirty="0" smtClean="0"/>
          </a:p>
          <a:p>
            <a:pPr>
              <a:spcBef>
                <a:spcPts val="0"/>
              </a:spcBef>
            </a:pPr>
            <a:r>
              <a:rPr lang="en-US" dirty="0" err="1" smtClean="0"/>
              <a:t>Keef</a:t>
            </a:r>
            <a:r>
              <a:rPr lang="en-US" dirty="0" smtClean="0"/>
              <a:t> Hartley Band</a:t>
            </a:r>
            <a:endParaRPr lang="en-US" dirty="0" smtClean="0"/>
          </a:p>
          <a:p>
            <a:pPr>
              <a:spcBef>
                <a:spcPts val="0"/>
              </a:spcBef>
            </a:pPr>
            <a:r>
              <a:rPr lang="en-US" dirty="0" smtClean="0"/>
              <a:t>Blood</a:t>
            </a:r>
            <a:r>
              <a:rPr lang="en-US" dirty="0" smtClean="0"/>
              <a:t>, Sweat and Tears</a:t>
            </a:r>
          </a:p>
          <a:p>
            <a:pPr>
              <a:spcBef>
                <a:spcPts val="0"/>
              </a:spcBef>
            </a:pPr>
            <a:endParaRPr lang="en-US" dirty="0" smtClean="0"/>
          </a:p>
          <a:p>
            <a:pPr>
              <a:spcBef>
                <a:spcPts val="0"/>
              </a:spcBef>
            </a:pPr>
            <a:r>
              <a:rPr lang="en-US" dirty="0" smtClean="0"/>
              <a:t>Crosby, Stills &amp; Nash (&amp;Young)</a:t>
            </a:r>
          </a:p>
          <a:p>
            <a:pPr>
              <a:spcBef>
                <a:spcPts val="0"/>
              </a:spcBef>
            </a:pPr>
            <a:endParaRPr lang="en-US" dirty="0" smtClean="0"/>
          </a:p>
          <a:p>
            <a:pPr>
              <a:spcBef>
                <a:spcPts val="0"/>
              </a:spcBef>
            </a:pPr>
            <a:r>
              <a:rPr lang="en-US" dirty="0" smtClean="0"/>
              <a:t>Santana</a:t>
            </a:r>
          </a:p>
          <a:p>
            <a:pPr>
              <a:spcBef>
                <a:spcPts val="0"/>
              </a:spcBef>
            </a:pPr>
            <a:endParaRPr lang="en-US" dirty="0" smtClean="0"/>
          </a:p>
          <a:p>
            <a:pPr>
              <a:spcBef>
                <a:spcPts val="0"/>
              </a:spcBef>
            </a:pPr>
            <a:r>
              <a:rPr lang="en-US" dirty="0" smtClean="0"/>
              <a:t>The Band</a:t>
            </a:r>
          </a:p>
          <a:p>
            <a:pPr>
              <a:spcBef>
                <a:spcPts val="0"/>
              </a:spcBef>
            </a:pPr>
            <a:endParaRPr lang="en-US" dirty="0" smtClean="0"/>
          </a:p>
          <a:p>
            <a:pPr>
              <a:spcBef>
                <a:spcPts val="0"/>
              </a:spcBef>
            </a:pPr>
            <a:r>
              <a:rPr lang="en-US" dirty="0" smtClean="0"/>
              <a:t>Ten Years After</a:t>
            </a:r>
          </a:p>
          <a:p>
            <a:pPr>
              <a:spcBef>
                <a:spcPts val="0"/>
              </a:spcBef>
            </a:pPr>
            <a:endParaRPr lang="en-US" dirty="0" smtClean="0"/>
          </a:p>
          <a:p>
            <a:pPr>
              <a:spcBef>
                <a:spcPts val="0"/>
              </a:spcBef>
            </a:pPr>
            <a:r>
              <a:rPr lang="en-US" dirty="0" smtClean="0"/>
              <a:t>Johnny Winter</a:t>
            </a:r>
          </a:p>
          <a:p>
            <a:pPr>
              <a:spcBef>
                <a:spcPts val="0"/>
              </a:spcBef>
            </a:pPr>
            <a:endParaRPr lang="en-US" dirty="0" smtClean="0"/>
          </a:p>
          <a:p>
            <a:pPr>
              <a:spcBef>
                <a:spcPts val="0"/>
              </a:spcBef>
            </a:pPr>
            <a:r>
              <a:rPr lang="en-US" dirty="0" err="1" smtClean="0"/>
              <a:t>Jimi</a:t>
            </a:r>
            <a:r>
              <a:rPr lang="en-US" dirty="0" smtClean="0"/>
              <a:t> </a:t>
            </a:r>
            <a:r>
              <a:rPr lang="en-US" dirty="0" smtClean="0"/>
              <a:t>Hendrix</a:t>
            </a:r>
          </a:p>
          <a:p>
            <a:pPr>
              <a:spcBef>
                <a:spcPts val="0"/>
              </a:spcBef>
            </a:pPr>
            <a:endParaRPr lang="en-US" dirty="0" smtClean="0"/>
          </a:p>
          <a:p>
            <a:pPr>
              <a:spcBef>
                <a:spcPts val="0"/>
              </a:spcBef>
            </a:pPr>
            <a:r>
              <a:rPr lang="en-US" dirty="0" smtClean="0"/>
              <a:t>Janis Joplin</a:t>
            </a:r>
          </a:p>
          <a:p>
            <a:pPr>
              <a:spcBef>
                <a:spcPts val="0"/>
              </a:spcBef>
            </a:pPr>
            <a:endParaRPr lang="en-US" dirty="0" smtClean="0"/>
          </a:p>
          <a:p>
            <a:pPr>
              <a:spcBef>
                <a:spcPts val="0"/>
              </a:spcBef>
            </a:pPr>
            <a:r>
              <a:rPr lang="en-US" dirty="0" smtClean="0"/>
              <a:t>Joe Cocker</a:t>
            </a:r>
          </a:p>
          <a:p>
            <a:pPr>
              <a:spcBef>
                <a:spcPts val="0"/>
              </a:spcBef>
            </a:pPr>
            <a:endParaRPr lang="en-US" dirty="0" smtClean="0"/>
          </a:p>
          <a:p>
            <a:pPr>
              <a:spcBef>
                <a:spcPts val="0"/>
              </a:spcBef>
            </a:pPr>
            <a:r>
              <a:rPr lang="en-US" dirty="0" smtClean="0"/>
              <a:t>Mountain</a:t>
            </a:r>
          </a:p>
          <a:p>
            <a:pPr>
              <a:spcBef>
                <a:spcPts val="0"/>
              </a:spcBef>
            </a:pPr>
            <a:endParaRPr lang="en-US" dirty="0" smtClean="0"/>
          </a:p>
          <a:p>
            <a:pPr>
              <a:spcBef>
                <a:spcPts val="0"/>
              </a:spcBef>
            </a:pPr>
            <a:r>
              <a:rPr lang="en-US" dirty="0" smtClean="0"/>
              <a:t>Melanie</a:t>
            </a:r>
          </a:p>
          <a:p>
            <a:pPr>
              <a:spcBef>
                <a:spcPts val="0"/>
              </a:spcBef>
            </a:pPr>
            <a:endParaRPr lang="en-US" dirty="0" smtClean="0"/>
          </a:p>
          <a:p>
            <a:pPr>
              <a:spcBef>
                <a:spcPts val="0"/>
              </a:spcBef>
            </a:pPr>
            <a:r>
              <a:rPr lang="en-US" dirty="0" err="1" smtClean="0"/>
              <a:t>Sha</a:t>
            </a:r>
            <a:r>
              <a:rPr lang="en-US" dirty="0" smtClean="0"/>
              <a:t>-Na-Na</a:t>
            </a:r>
          </a:p>
          <a:p>
            <a:pPr>
              <a:spcBef>
                <a:spcPts val="0"/>
              </a:spcBef>
            </a:pPr>
            <a:endParaRPr lang="en-US" dirty="0" smtClean="0"/>
          </a:p>
          <a:p>
            <a:pPr>
              <a:spcBef>
                <a:spcPts val="0"/>
              </a:spcBef>
            </a:pPr>
            <a:r>
              <a:rPr lang="en-US" dirty="0" smtClean="0"/>
              <a:t>John Sebastian</a:t>
            </a:r>
          </a:p>
          <a:p>
            <a:pPr>
              <a:spcBef>
                <a:spcPts val="0"/>
              </a:spcBef>
            </a:pPr>
            <a:endParaRPr lang="en-US" dirty="0" smtClean="0"/>
          </a:p>
          <a:p>
            <a:pPr>
              <a:spcBef>
                <a:spcPts val="0"/>
              </a:spcBef>
            </a:pPr>
            <a:r>
              <a:rPr lang="en-US" dirty="0" smtClean="0"/>
              <a:t>Country Joe and the Fish</a:t>
            </a:r>
          </a:p>
          <a:p>
            <a:pPr>
              <a:spcBef>
                <a:spcPts val="0"/>
              </a:spcBef>
            </a:pPr>
            <a:endParaRPr lang="en-US" dirty="0" smtClean="0"/>
          </a:p>
          <a:p>
            <a:pPr>
              <a:spcBef>
                <a:spcPts val="0"/>
              </a:spcBef>
            </a:pPr>
            <a:r>
              <a:rPr lang="en-US" dirty="0" smtClean="0"/>
              <a:t>Paul </a:t>
            </a:r>
            <a:r>
              <a:rPr lang="en-US" dirty="0" smtClean="0"/>
              <a:t>Butterfield</a:t>
            </a:r>
          </a:p>
          <a:p>
            <a:pPr>
              <a:spcBef>
                <a:spcPts val="0"/>
              </a:spcBef>
              <a:buNone/>
            </a:pPr>
            <a:endParaRPr lang="en-US" dirty="0" smtClean="0"/>
          </a:p>
          <a:p>
            <a:pPr>
              <a:spcBef>
                <a:spcPts val="0"/>
              </a:spcBef>
            </a:pPr>
            <a:r>
              <a:rPr lang="en-US" dirty="0" smtClean="0"/>
              <a:t>Blues </a:t>
            </a:r>
            <a:r>
              <a:rPr lang="en-US" dirty="0" smtClean="0"/>
              <a:t>Band</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First Televised Debate</a:t>
            </a:r>
            <a:endParaRPr lang="en-US" dirty="0"/>
          </a:p>
        </p:txBody>
      </p:sp>
      <p:sp>
        <p:nvSpPr>
          <p:cNvPr id="4" name="Content Placeholder 3"/>
          <p:cNvSpPr>
            <a:spLocks noGrp="1"/>
          </p:cNvSpPr>
          <p:nvPr>
            <p:ph sz="half" idx="1"/>
          </p:nvPr>
        </p:nvSpPr>
        <p:spPr/>
        <p:txBody>
          <a:bodyPr>
            <a:normAutofit fontScale="85000" lnSpcReduction="10000"/>
          </a:bodyPr>
          <a:lstStyle/>
          <a:p>
            <a:r>
              <a:rPr lang="en-US" dirty="0" smtClean="0"/>
              <a:t>Clip from the 1st 1960 presidential debate between John F. Kennedy and Richard Nixon. Held on September 26, 1960, it was the first presidential debate between two opposing political parties as well as the first one to be televised. Television audiences thought Kennedy won the debate by a landslide, while radio audiences thought Nixon won it by a landslide. Nixon appeared emaciated, unhealthy, and awkward, while Kennedy appeared handsome, tanned and confident.</a:t>
            </a:r>
            <a:endParaRPr lang="en-US" dirty="0"/>
          </a:p>
        </p:txBody>
      </p:sp>
      <p:pic>
        <p:nvPicPr>
          <p:cNvPr id="6" name="JFK vs. Nixon - the 1960 debates CC.mov">
            <a:hlinkClick r:id="" action="ppaction://media"/>
          </p:cNvPr>
          <p:cNvPicPr/>
          <p:nvPr>
            <p:ph sz="half" idx="2"/>
            <a:videoFile r:link="rId1"/>
          </p:nvPr>
        </p:nvPicPr>
        <p:blipFill>
          <a:blip r:embed="rId3"/>
          <a:stretch>
            <a:fillRect/>
          </a:stretch>
        </p:blipFill>
        <p:spPr>
          <a:xfrm>
            <a:off x="4754563" y="2572742"/>
            <a:ext cx="3932237" cy="2949178"/>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Jimi</a:t>
            </a:r>
            <a:r>
              <a:rPr lang="en-US" dirty="0" smtClean="0"/>
              <a:t> Hendrix at Woodstock—Purple Haze</a:t>
            </a:r>
            <a:endParaRPr lang="en-US" dirty="0"/>
          </a:p>
        </p:txBody>
      </p:sp>
      <p:pic>
        <p:nvPicPr>
          <p:cNvPr id="6" name="Picture 5" descr="jimi-hendrix-woodstock-_2.JPG"/>
          <p:cNvPicPr>
            <a:picLocks noChangeAspect="1"/>
          </p:cNvPicPr>
          <p:nvPr/>
        </p:nvPicPr>
        <p:blipFill>
          <a:blip r:embed="rId2"/>
          <a:stretch>
            <a:fillRect/>
          </a:stretch>
        </p:blipFill>
        <p:spPr>
          <a:xfrm>
            <a:off x="2743200" y="1828800"/>
            <a:ext cx="3779520" cy="4724400"/>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of the Sixties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1970</a:t>
            </a:r>
            <a:endParaRPr lang="en-US" dirty="0" smtClean="0"/>
          </a:p>
          <a:p>
            <a:pPr lvl="1"/>
            <a:r>
              <a:rPr lang="en-US" dirty="0" smtClean="0"/>
              <a:t>A </a:t>
            </a:r>
            <a:r>
              <a:rPr lang="en-US" dirty="0" smtClean="0"/>
              <a:t>University of Wisconsin Reserve Officers Training Corps (ROTC) building is fire-bombed, beginning a wave of some 500 bombings or arsons on college campuses</a:t>
            </a:r>
          </a:p>
          <a:p>
            <a:pPr lvl="1"/>
            <a:r>
              <a:rPr lang="en-US" dirty="0" smtClean="0"/>
              <a:t>3 are killed when a Greenwich Village townhouse is destroyed by  bomb being constructed by the Weatherman</a:t>
            </a:r>
          </a:p>
          <a:p>
            <a:pPr lvl="1"/>
            <a:r>
              <a:rPr lang="en-US" dirty="0" smtClean="0"/>
              <a:t>The 1</a:t>
            </a:r>
            <a:r>
              <a:rPr lang="en-US" baseline="30000" dirty="0" smtClean="0"/>
              <a:t>st</a:t>
            </a:r>
            <a:r>
              <a:rPr lang="en-US" dirty="0" smtClean="0"/>
              <a:t> Earth Day is held with environmental celebrations nationwide</a:t>
            </a:r>
          </a:p>
          <a:p>
            <a:pPr lvl="1"/>
            <a:r>
              <a:rPr lang="en-US" dirty="0" smtClean="0"/>
              <a:t>75,000 rally against the war on Boston Common</a:t>
            </a:r>
          </a:p>
          <a:p>
            <a:pPr lvl="1"/>
            <a:r>
              <a:rPr lang="en-US" dirty="0" smtClean="0"/>
              <a:t>The Shea-Wells Bill passes the Massachusetts legislature, enabling Massachusetts men to refuse combat duty in the absence of a declaration of war</a:t>
            </a: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of the Sixties</a:t>
            </a:r>
            <a:endParaRPr lang="en-US" dirty="0"/>
          </a:p>
        </p:txBody>
      </p:sp>
      <p:sp>
        <p:nvSpPr>
          <p:cNvPr id="3" name="Content Placeholder 2"/>
          <p:cNvSpPr>
            <a:spLocks noGrp="1"/>
          </p:cNvSpPr>
          <p:nvPr>
            <p:ph idx="1"/>
          </p:nvPr>
        </p:nvSpPr>
        <p:spPr/>
        <p:txBody>
          <a:bodyPr>
            <a:normAutofit/>
          </a:bodyPr>
          <a:lstStyle/>
          <a:p>
            <a:pPr marL="342900" lvl="1" indent="-342900">
              <a:buClr>
                <a:schemeClr val="accent1"/>
              </a:buClr>
            </a:pPr>
            <a:r>
              <a:rPr lang="en-US" dirty="0" smtClean="0"/>
              <a:t>1970 Continued…</a:t>
            </a:r>
          </a:p>
          <a:p>
            <a:pPr marL="692150" lvl="2" indent="-342900"/>
            <a:r>
              <a:rPr lang="en-US" dirty="0" smtClean="0"/>
              <a:t>Nixon announces the “incursion” of U.S. combat troops into Cambodia; an average of 20 campuses initiate strikes each days after Nixon’s announcement</a:t>
            </a:r>
          </a:p>
          <a:p>
            <a:pPr marL="692150" lvl="2" indent="-342900"/>
            <a:r>
              <a:rPr lang="en-US" dirty="0" smtClean="0"/>
              <a:t>Four students are killed by the National Guard at a Kent State University protest</a:t>
            </a:r>
          </a:p>
          <a:p>
            <a:pPr marL="692150" lvl="2" indent="-342900"/>
            <a:r>
              <a:rPr lang="en-US" dirty="0" smtClean="0"/>
              <a:t>2 black students are killed and 9 wounded by police gunfire at Jackson State College in Mississippi</a:t>
            </a:r>
          </a:p>
          <a:p>
            <a:pPr marL="692150" lvl="2" indent="-342900"/>
            <a:r>
              <a:rPr lang="en-US" dirty="0" smtClean="0"/>
              <a:t>30 ROTC buildings are burned or bombed during the 1</a:t>
            </a:r>
            <a:r>
              <a:rPr lang="en-US" baseline="30000" dirty="0" smtClean="0"/>
              <a:t>st</a:t>
            </a:r>
            <a:r>
              <a:rPr lang="en-US" dirty="0" smtClean="0"/>
              <a:t> week in May</a:t>
            </a:r>
          </a:p>
          <a:p>
            <a:pPr marL="692150" lvl="2" indent="-342900"/>
            <a:r>
              <a:rPr lang="en-US" dirty="0" smtClean="0"/>
              <a:t>100,000 in Washington, DC protest the invasion of Cambodia</a:t>
            </a: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of the Sixties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1970 Continued…</a:t>
            </a:r>
          </a:p>
          <a:p>
            <a:pPr lvl="1"/>
            <a:r>
              <a:rPr lang="en-US" dirty="0" smtClean="0"/>
              <a:t>Striking students converge on the Capitol to lobby for passage of the Cooper-Church and Hatfield-McGovern amendments to cut off funding for the Cambodian invasion and all Southeast Asian operations</a:t>
            </a:r>
          </a:p>
          <a:p>
            <a:pPr lvl="1"/>
            <a:r>
              <a:rPr lang="en-US" dirty="0" smtClean="0"/>
              <a:t>U.S. troops withdraw from Cambodia</a:t>
            </a:r>
          </a:p>
          <a:p>
            <a:pPr lvl="1"/>
            <a:r>
              <a:rPr lang="en-US" dirty="0" smtClean="0"/>
              <a:t>25,000 attend the National Chicano Moratorium antiwar demonstration in LA</a:t>
            </a:r>
          </a:p>
          <a:p>
            <a:pPr lvl="1"/>
            <a:r>
              <a:rPr lang="en-US" dirty="0" smtClean="0"/>
              <a:t>The Army Mathematics Research Center, an object of antiwar protests at the University of Wisconsin, is blown up during the nights, killing a graduate student</a:t>
            </a:r>
          </a:p>
          <a:p>
            <a:pPr lvl="1"/>
            <a:r>
              <a:rPr lang="en-US" dirty="0" err="1" smtClean="0"/>
              <a:t>Jimi</a:t>
            </a:r>
            <a:r>
              <a:rPr lang="en-US" dirty="0" smtClean="0"/>
              <a:t> Hendrix and Janis Joplin die of drug overdoses </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Kent State Shootings</a:t>
            </a:r>
            <a:endParaRPr lang="en-US" dirty="0"/>
          </a:p>
        </p:txBody>
      </p:sp>
      <p:pic>
        <p:nvPicPr>
          <p:cNvPr id="4" name="Content Placeholder 3" descr="KentState.jpg"/>
          <p:cNvPicPr>
            <a:picLocks noGrp="1" noChangeAspect="1"/>
          </p:cNvPicPr>
          <p:nvPr>
            <p:ph idx="1"/>
          </p:nvPr>
        </p:nvPicPr>
        <p:blipFill>
          <a:blip r:embed="rId2"/>
          <a:stretch>
            <a:fillRect/>
          </a:stretch>
        </p:blipFill>
        <p:spPr>
          <a:xfrm>
            <a:off x="2075831" y="2057400"/>
            <a:ext cx="4992338" cy="3962400"/>
          </a:xfrm>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Vietnam War</a:t>
            </a:r>
            <a:endParaRPr lang="en-US" dirty="0"/>
          </a:p>
        </p:txBody>
      </p:sp>
      <p:sp>
        <p:nvSpPr>
          <p:cNvPr id="3" name="Content Placeholder 2"/>
          <p:cNvSpPr>
            <a:spLocks noGrp="1"/>
          </p:cNvSpPr>
          <p:nvPr>
            <p:ph idx="1"/>
          </p:nvPr>
        </p:nvSpPr>
        <p:spPr/>
        <p:txBody>
          <a:bodyPr/>
          <a:lstStyle/>
          <a:p>
            <a:r>
              <a:rPr lang="en-US" dirty="0" smtClean="0"/>
              <a:t>Important Vocabulary to Know:</a:t>
            </a:r>
          </a:p>
          <a:p>
            <a:pPr lvl="1"/>
            <a:r>
              <a:rPr lang="en-US" dirty="0" smtClean="0"/>
              <a:t>Viet Cong:</a:t>
            </a:r>
          </a:p>
          <a:p>
            <a:pPr lvl="1"/>
            <a:r>
              <a:rPr lang="en-US" dirty="0" smtClean="0"/>
              <a:t>Ho Chi Minh:</a:t>
            </a:r>
          </a:p>
          <a:p>
            <a:pPr lvl="1"/>
            <a:r>
              <a:rPr lang="en-US" dirty="0" smtClean="0"/>
              <a:t>Ngo </a:t>
            </a:r>
            <a:r>
              <a:rPr lang="en-US" dirty="0" err="1" smtClean="0"/>
              <a:t>Dinh</a:t>
            </a:r>
            <a:r>
              <a:rPr lang="en-US" dirty="0" smtClean="0"/>
              <a:t> Diem</a:t>
            </a:r>
          </a:p>
          <a:p>
            <a:pPr lvl="1"/>
            <a:r>
              <a:rPr lang="en-US" dirty="0" smtClean="0"/>
              <a:t>Nguyen Van </a:t>
            </a:r>
            <a:r>
              <a:rPr lang="en-US" dirty="0" err="1" smtClean="0"/>
              <a:t>Thieu</a:t>
            </a:r>
            <a:endParaRPr lang="en-US" dirty="0" smtClean="0"/>
          </a:p>
          <a:p>
            <a:pPr lvl="1"/>
            <a:r>
              <a:rPr lang="en-US" dirty="0" smtClean="0"/>
              <a:t>Gulf of Tonkin Resolution</a:t>
            </a:r>
          </a:p>
          <a:p>
            <a:pPr lvl="1"/>
            <a:r>
              <a:rPr lang="en-US" dirty="0" err="1" smtClean="0"/>
              <a:t>Tet</a:t>
            </a:r>
            <a:r>
              <a:rPr lang="en-US" dirty="0" smtClean="0"/>
              <a:t> Offensive</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Greensboro Sit-Ins</a:t>
            </a:r>
            <a:endParaRPr lang="en-US" dirty="0"/>
          </a:p>
        </p:txBody>
      </p:sp>
      <p:pic>
        <p:nvPicPr>
          <p:cNvPr id="7" name="Woolworth Lunch Counter.mov">
            <a:hlinkClick r:id="" action="ppaction://media"/>
          </p:cNvPr>
          <p:cNvPicPr/>
          <p:nvPr>
            <p:ph idx="1"/>
            <a:videoFile r:link="rId1"/>
          </p:nvPr>
        </p:nvPicPr>
        <p:blipFill>
          <a:blip r:embed="rId3"/>
          <a:stretch>
            <a:fillRect/>
          </a:stretch>
        </p:blipFill>
        <p:spPr>
          <a:xfrm>
            <a:off x="2540000" y="2514600"/>
            <a:ext cx="4064000" cy="3048000"/>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p:cTn id="7" fill="hold" display="0">
                  <p:stCondLst>
                    <p:cond delay="indefinite"/>
                  </p:stCondLst>
                  <p:endCondLst>
                    <p:cond evt="onNext" delay="0">
                      <p:tgtEl>
                        <p:sldTgt/>
                      </p:tgtEl>
                    </p:cond>
                    <p:cond evt="onPrev" delay="0">
                      <p:tgtEl>
                        <p:sldTgt/>
                      </p:tgtEl>
                    </p:cond>
                  </p:endCondLst>
                </p:cTn>
                <p:tgtEl>
                  <p:spTgt spid="7"/>
                </p:tgtEl>
              </p:cMediaNode>
            </p:video>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of the Sixties</a:t>
            </a:r>
            <a:endParaRPr lang="en-US" dirty="0"/>
          </a:p>
        </p:txBody>
      </p:sp>
      <p:sp>
        <p:nvSpPr>
          <p:cNvPr id="3" name="Content Placeholder 2"/>
          <p:cNvSpPr>
            <a:spLocks noGrp="1"/>
          </p:cNvSpPr>
          <p:nvPr>
            <p:ph idx="1"/>
          </p:nvPr>
        </p:nvSpPr>
        <p:spPr/>
        <p:txBody>
          <a:bodyPr/>
          <a:lstStyle/>
          <a:p>
            <a:r>
              <a:rPr lang="en-US" dirty="0" smtClean="0"/>
              <a:t>1961</a:t>
            </a:r>
          </a:p>
          <a:p>
            <a:pPr lvl="1"/>
            <a:r>
              <a:rPr lang="en-US" dirty="0" smtClean="0"/>
              <a:t>The U.S. breaks off diplomatic relations with Cuba</a:t>
            </a:r>
          </a:p>
          <a:p>
            <a:pPr lvl="1"/>
            <a:r>
              <a:rPr lang="en-US" dirty="0" smtClean="0"/>
              <a:t>Soviet cosmonaut Yuri Gagarin becomes the first human being to orbit the earth</a:t>
            </a:r>
          </a:p>
          <a:p>
            <a:pPr lvl="1"/>
            <a:r>
              <a:rPr lang="en-US" dirty="0" smtClean="0"/>
              <a:t>The Bay of Pigs Invasion fails</a:t>
            </a:r>
          </a:p>
          <a:p>
            <a:pPr lvl="1"/>
            <a:r>
              <a:rPr lang="en-US" dirty="0" smtClean="0"/>
              <a:t>The Freedom Riders begin their trip to confront segregation</a:t>
            </a:r>
          </a:p>
          <a:p>
            <a:pPr lvl="1"/>
            <a:r>
              <a:rPr lang="en-US" dirty="0" smtClean="0"/>
              <a:t>The Berlin Wall is built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Bay of Pigs Invasion</a:t>
            </a:r>
            <a:endParaRPr lang="en-US" dirty="0"/>
          </a:p>
        </p:txBody>
      </p:sp>
      <p:pic>
        <p:nvPicPr>
          <p:cNvPr id="4" name="Cuba  Bay Of Pigs.mov">
            <a:hlinkClick r:id="" action="ppaction://media"/>
          </p:cNvPr>
          <p:cNvPicPr/>
          <p:nvPr>
            <p:ph idx="1"/>
            <a:videoFile r:link="rId1"/>
          </p:nvPr>
        </p:nvPicPr>
        <p:blipFill>
          <a:blip r:embed="rId3"/>
          <a:stretch>
            <a:fillRect/>
          </a:stretch>
        </p:blipFill>
        <p:spPr>
          <a:xfrm>
            <a:off x="2540000" y="2514600"/>
            <a:ext cx="4064000" cy="3048000"/>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Freedom Rider Map.jpg"/>
          <p:cNvPicPr>
            <a:picLocks noGrp="1" noChangeAspect="1"/>
          </p:cNvPicPr>
          <p:nvPr>
            <p:ph idx="1"/>
          </p:nvPr>
        </p:nvPicPr>
        <p:blipFill>
          <a:blip r:embed="rId2"/>
          <a:stretch>
            <a:fillRect/>
          </a:stretch>
        </p:blipFill>
        <p:spPr>
          <a:xfrm>
            <a:off x="609600" y="133747"/>
            <a:ext cx="8001000" cy="6419453"/>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of the Sixties</a:t>
            </a:r>
            <a:endParaRPr lang="en-US" dirty="0"/>
          </a:p>
        </p:txBody>
      </p:sp>
      <p:sp>
        <p:nvSpPr>
          <p:cNvPr id="3" name="Content Placeholder 2"/>
          <p:cNvSpPr>
            <a:spLocks noGrp="1"/>
          </p:cNvSpPr>
          <p:nvPr>
            <p:ph idx="1"/>
          </p:nvPr>
        </p:nvSpPr>
        <p:spPr/>
        <p:txBody>
          <a:bodyPr>
            <a:normAutofit fontScale="92500"/>
          </a:bodyPr>
          <a:lstStyle/>
          <a:p>
            <a:r>
              <a:rPr lang="en-US" dirty="0" smtClean="0"/>
              <a:t>1962</a:t>
            </a:r>
          </a:p>
          <a:p>
            <a:pPr lvl="1"/>
            <a:r>
              <a:rPr lang="en-US" dirty="0" smtClean="0"/>
              <a:t>Astronaut John Glenn orbits the earth</a:t>
            </a:r>
          </a:p>
          <a:p>
            <a:pPr lvl="1"/>
            <a:r>
              <a:rPr lang="en-US" dirty="0" smtClean="0"/>
              <a:t>Rachel Carson’s </a:t>
            </a:r>
            <a:r>
              <a:rPr lang="en-US" i="1" dirty="0" smtClean="0"/>
              <a:t>Silent Spring</a:t>
            </a:r>
            <a:r>
              <a:rPr lang="en-US" dirty="0" smtClean="0"/>
              <a:t> is published, warning of the dangers of DDT</a:t>
            </a:r>
          </a:p>
          <a:p>
            <a:pPr lvl="1"/>
            <a:r>
              <a:rPr lang="en-US" dirty="0" smtClean="0"/>
              <a:t>James Meredith becomes the first black to enroll at the University of Mississippi, forcing the Kennedy Administration to send U.S. marshals and troops to protect him</a:t>
            </a:r>
          </a:p>
          <a:p>
            <a:pPr lvl="1"/>
            <a:r>
              <a:rPr lang="en-US" dirty="0" smtClean="0"/>
              <a:t>The twist becomes a dancing rage</a:t>
            </a:r>
          </a:p>
          <a:p>
            <a:pPr lvl="1"/>
            <a:r>
              <a:rPr lang="en-US" dirty="0" smtClean="0"/>
              <a:t>Bob Dylan’s first published song appears </a:t>
            </a:r>
          </a:p>
          <a:p>
            <a:pPr lvl="1"/>
            <a:r>
              <a:rPr lang="en-US" dirty="0" smtClean="0"/>
              <a:t>Cold War tensions come to a boil during the Cuban Missile Crisis </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3" Type="http://schemas.openxmlformats.org/officeDocument/2006/relationships/image" Target="../media/image3.jpeg"/><Relationship Id="rId1" Type="http://schemas.openxmlformats.org/officeDocument/2006/relationships/image" Target="../media/image1.jpeg"/></Relationships>
</file>

<file path=ppt/theme/theme1.xml><?xml version="1.0" encoding="utf-8"?>
<a:theme xmlns:a="http://schemas.openxmlformats.org/drawingml/2006/main" name="Focus">
  <a:themeElements>
    <a:clrScheme name="Focus">
      <a:dk1>
        <a:sysClr val="windowText" lastClr="000000"/>
      </a:dk1>
      <a:lt1>
        <a:sysClr val="window" lastClr="FFFFFF"/>
      </a:lt1>
      <a:dk2>
        <a:srgbClr val="0064E2"/>
      </a:dk2>
      <a:lt2>
        <a:srgbClr val="B5D2F5"/>
      </a:lt2>
      <a:accent1>
        <a:srgbClr val="FFB91D"/>
      </a:accent1>
      <a:accent2>
        <a:srgbClr val="F97817"/>
      </a:accent2>
      <a:accent3>
        <a:srgbClr val="6DE304"/>
      </a:accent3>
      <a:accent4>
        <a:srgbClr val="FF0000"/>
      </a:accent4>
      <a:accent5>
        <a:srgbClr val="732BEA"/>
      </a:accent5>
      <a:accent6>
        <a:srgbClr val="C913AD"/>
      </a:accent6>
      <a:hlink>
        <a:srgbClr val="FFE400"/>
      </a:hlink>
      <a:folHlink>
        <a:srgbClr val="A3EC62"/>
      </a:folHlink>
    </a:clrScheme>
    <a:fontScheme name="Focus">
      <a:majorFont>
        <a:latin typeface="Corbel"/>
        <a:ea typeface=""/>
        <a:cs typeface=""/>
        <a:font script="Jpan" typeface="ＭＳ ゴシック"/>
      </a:majorFont>
      <a:minorFont>
        <a:latin typeface="Corbel"/>
        <a:ea typeface=""/>
        <a:cs typeface=""/>
        <a:font script="Jpan" typeface="ＭＳ ゴシック"/>
      </a:minorFont>
    </a:fontScheme>
    <a:fmtScheme name="Focus">
      <a:fillStyleLst>
        <a:solidFill>
          <a:schemeClr val="phClr"/>
        </a:solidFill>
        <a:solidFill>
          <a:schemeClr val="phClr"/>
        </a:solidFill>
        <a:solidFill>
          <a:schemeClr val="phClr">
            <a:satMod val="150000"/>
          </a:schemeClr>
        </a:solidFill>
      </a:fillStyleLst>
      <a:lnStyleLst>
        <a:ln w="19050" cap="flat" cmpd="sng" algn="ctr">
          <a:solidFill>
            <a:schemeClr val="phClr">
              <a:shade val="95000"/>
              <a:satMod val="105000"/>
            </a:schemeClr>
          </a:solidFill>
          <a:prstDash val="solid"/>
        </a:ln>
        <a:ln w="38100" cap="flat" cmpd="sng" algn="ctr">
          <a:solidFill>
            <a:schemeClr val="phClr"/>
          </a:solidFill>
          <a:prstDash val="solid"/>
        </a:ln>
        <a:ln w="508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101600" dist="63500" dir="4200000" algn="br" rotWithShape="0">
              <a:srgbClr val="000000">
                <a:alpha val="50000"/>
              </a:srgbClr>
            </a:outerShdw>
          </a:effectLst>
        </a:effectStyle>
        <a:effectStyle>
          <a:effectLst>
            <a:glow rad="101600">
              <a:schemeClr val="lt1">
                <a:alpha val="40000"/>
              </a:schemeClr>
            </a:glow>
          </a:effectLst>
          <a:scene3d>
            <a:camera prst="orthographicFront">
              <a:rot lat="0" lon="0" rev="0"/>
            </a:camera>
            <a:lightRig rig="soft" dir="r">
              <a:rot lat="0" lon="0" rev="5400000"/>
            </a:lightRig>
          </a:scene3d>
          <a:sp3d prstMaterial="softmetal">
            <a:bevelT w="31750" h="63500"/>
          </a:sp3d>
        </a:effectStyle>
      </a:effectStyleLst>
      <a:bgFillStyleLst>
        <a:blipFill rotWithShape="1">
          <a:blip xmlns:r="http://schemas.openxmlformats.org/officeDocument/2006/relationships" r:embed="rId1">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2">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3">
            <a:duotone>
              <a:schemeClr val="phClr">
                <a:tint val="80000"/>
                <a:shade val="10000"/>
                <a:satMod val="250000"/>
              </a:schemeClr>
              <a:schemeClr val="phClr">
                <a:tint val="70000"/>
                <a:alpha val="80000"/>
                <a:satMod val="2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Focus.thmx</Template>
  <TotalTime>13800</TotalTime>
  <Words>2651</Words>
  <Application>Microsoft Macintosh PowerPoint</Application>
  <PresentationFormat>On-screen Show (4:3)</PresentationFormat>
  <Paragraphs>312</Paragraphs>
  <Slides>45</Slides>
  <Notes>0</Notes>
  <HiddenSlides>0</HiddenSlides>
  <MMClips>15</MMClips>
  <ScaleCrop>false</ScaleCrop>
  <HeadingPairs>
    <vt:vector size="4" baseType="variant">
      <vt:variant>
        <vt:lpstr>Design Template</vt:lpstr>
      </vt:variant>
      <vt:variant>
        <vt:i4>1</vt:i4>
      </vt:variant>
      <vt:variant>
        <vt:lpstr>Slide Titles</vt:lpstr>
      </vt:variant>
      <vt:variant>
        <vt:i4>45</vt:i4>
      </vt:variant>
    </vt:vector>
  </HeadingPairs>
  <TitlesOfParts>
    <vt:vector size="46" baseType="lpstr">
      <vt:lpstr>Focus</vt:lpstr>
      <vt:lpstr>The 1960’s</vt:lpstr>
      <vt:lpstr>The Movements</vt:lpstr>
      <vt:lpstr>Timeline of the Sixties</vt:lpstr>
      <vt:lpstr>The First Televised Debate</vt:lpstr>
      <vt:lpstr>The Greensboro Sit-Ins</vt:lpstr>
      <vt:lpstr>Timeline of the Sixties</vt:lpstr>
      <vt:lpstr>The Bay of Pigs Invasion</vt:lpstr>
      <vt:lpstr>Slide 8</vt:lpstr>
      <vt:lpstr>Timeline of the Sixties</vt:lpstr>
      <vt:lpstr>Blowin’ in the Wind by Bob Dylan</vt:lpstr>
      <vt:lpstr>Cuban Missile Crisis</vt:lpstr>
      <vt:lpstr>Timeline of the Sixties</vt:lpstr>
      <vt:lpstr>March on Washington</vt:lpstr>
      <vt:lpstr>Johnson is sworn into Office</vt:lpstr>
      <vt:lpstr>Timeline of the Sixties</vt:lpstr>
      <vt:lpstr>I Want to Hold Your Hand  by The Beatles</vt:lpstr>
      <vt:lpstr>Gulf of Tonkin Resolution</vt:lpstr>
      <vt:lpstr>Timeline of the Sixties</vt:lpstr>
      <vt:lpstr>Timeline of the Sixties</vt:lpstr>
      <vt:lpstr>The Beginning of the Anti-War Movement</vt:lpstr>
      <vt:lpstr>Bob Dylan Goes Electric</vt:lpstr>
      <vt:lpstr>Timeline of the Sixties</vt:lpstr>
      <vt:lpstr>Timeline of the Sixties</vt:lpstr>
      <vt:lpstr>NOW is Founded by Betty Friedan</vt:lpstr>
      <vt:lpstr>The Black Panther Party</vt:lpstr>
      <vt:lpstr>Timeline of the Sixties</vt:lpstr>
      <vt:lpstr>Timeline of the Sixties</vt:lpstr>
      <vt:lpstr>MLK Condemns War in Vietnam</vt:lpstr>
      <vt:lpstr>San Francisco (Be Sure to Wear Flowers in Your Hair</vt:lpstr>
      <vt:lpstr>Summer of Love</vt:lpstr>
      <vt:lpstr>Timeline of the Sixties</vt:lpstr>
      <vt:lpstr>Timeline of the Sixties</vt:lpstr>
      <vt:lpstr>Walter Cronkite on Vietnam</vt:lpstr>
      <vt:lpstr>Walter Cronkite on MLK Death</vt:lpstr>
      <vt:lpstr>Women’s Liberation Groups Protest Miss America</vt:lpstr>
      <vt:lpstr>Timeline of the Sixties</vt:lpstr>
      <vt:lpstr>Timeline of the Sixties</vt:lpstr>
      <vt:lpstr>Man Walks on Moon</vt:lpstr>
      <vt:lpstr>Woodstock Acts</vt:lpstr>
      <vt:lpstr>Jimi Hendrix at Woodstock—Purple Haze</vt:lpstr>
      <vt:lpstr>Timeline of the Sixties</vt:lpstr>
      <vt:lpstr>Timeline of the Sixties</vt:lpstr>
      <vt:lpstr>Timeline of the Sixties</vt:lpstr>
      <vt:lpstr>Kent State Shootings</vt:lpstr>
      <vt:lpstr>The Vietnam War</vt:lpstr>
    </vt:vector>
  </TitlesOfParts>
  <Company>Lehigh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1960’s</dc:title>
  <dc:creator>Veronica Howell</dc:creator>
  <cp:lastModifiedBy>Veronica Howell</cp:lastModifiedBy>
  <cp:revision>447</cp:revision>
  <dcterms:created xsi:type="dcterms:W3CDTF">2009-07-02T02:31:01Z</dcterms:created>
  <dcterms:modified xsi:type="dcterms:W3CDTF">2009-07-02T05:00:36Z</dcterms:modified>
</cp:coreProperties>
</file>